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6"/>
  </p:notesMasterIdLst>
  <p:handoutMasterIdLst>
    <p:handoutMasterId r:id="rId27"/>
  </p:handoutMasterIdLst>
  <p:sldIdLst>
    <p:sldId id="256" r:id="rId3"/>
    <p:sldId id="257" r:id="rId4"/>
    <p:sldId id="310" r:id="rId5"/>
    <p:sldId id="316" r:id="rId6"/>
    <p:sldId id="302" r:id="rId7"/>
    <p:sldId id="303" r:id="rId8"/>
    <p:sldId id="276" r:id="rId9"/>
    <p:sldId id="277" r:id="rId10"/>
    <p:sldId id="284" r:id="rId11"/>
    <p:sldId id="281" r:id="rId12"/>
    <p:sldId id="270" r:id="rId13"/>
    <p:sldId id="308" r:id="rId14"/>
    <p:sldId id="288" r:id="rId15"/>
    <p:sldId id="317" r:id="rId16"/>
    <p:sldId id="309" r:id="rId17"/>
    <p:sldId id="262" r:id="rId18"/>
    <p:sldId id="312" r:id="rId19"/>
    <p:sldId id="313" r:id="rId20"/>
    <p:sldId id="318" r:id="rId21"/>
    <p:sldId id="319" r:id="rId22"/>
    <p:sldId id="321" r:id="rId23"/>
    <p:sldId id="320" r:id="rId24"/>
    <p:sldId id="287" r:id="rId2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053" autoAdjust="0"/>
  </p:normalViewPr>
  <p:slideViewPr>
    <p:cSldViewPr snapToGrid="0">
      <p:cViewPr varScale="1">
        <p:scale>
          <a:sx n="92" d="100"/>
          <a:sy n="92" d="100"/>
        </p:scale>
        <p:origin x="1200" y="90"/>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96B5A-4D5F-459B-9BED-41C23F02DEC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DB47B31-8139-40EA-A491-BB8556039879}">
      <dgm:prSet/>
      <dgm:spPr/>
      <dgm:t>
        <a:bodyPr/>
        <a:lstStyle/>
        <a:p>
          <a:pPr>
            <a:lnSpc>
              <a:spcPct val="100000"/>
            </a:lnSpc>
          </a:pPr>
          <a:r>
            <a:rPr lang="en-US" dirty="0"/>
            <a:t>Environmental Clearance: Complete January 2021</a:t>
          </a:r>
        </a:p>
      </dgm:t>
    </dgm:pt>
    <dgm:pt modelId="{2011BCCC-8F38-4AF5-903B-FDDA6A6543F9}" type="parTrans" cxnId="{8322D4A4-97BE-4D01-BDE6-3D6A9E5DB2B3}">
      <dgm:prSet/>
      <dgm:spPr/>
      <dgm:t>
        <a:bodyPr/>
        <a:lstStyle/>
        <a:p>
          <a:endParaRPr lang="en-US"/>
        </a:p>
      </dgm:t>
    </dgm:pt>
    <dgm:pt modelId="{15AE71B5-A871-4A90-B8C5-E3C11C0A4968}" type="sibTrans" cxnId="{8322D4A4-97BE-4D01-BDE6-3D6A9E5DB2B3}">
      <dgm:prSet/>
      <dgm:spPr/>
      <dgm:t>
        <a:bodyPr/>
        <a:lstStyle/>
        <a:p>
          <a:endParaRPr lang="en-US"/>
        </a:p>
      </dgm:t>
    </dgm:pt>
    <dgm:pt modelId="{EE51B1DF-86CA-458A-A0C6-ED49CCA4B934}">
      <dgm:prSet/>
      <dgm:spPr/>
      <dgm:t>
        <a:bodyPr/>
        <a:lstStyle/>
        <a:p>
          <a:pPr>
            <a:lnSpc>
              <a:spcPct val="100000"/>
            </a:lnSpc>
          </a:pPr>
          <a:r>
            <a:rPr lang="en-US" dirty="0"/>
            <a:t>Final Engineering Plans: Complete April 2021</a:t>
          </a:r>
        </a:p>
      </dgm:t>
    </dgm:pt>
    <dgm:pt modelId="{49402B36-6A75-42F1-9AAE-F1C4663B8172}" type="parTrans" cxnId="{9B72F6A3-4DD0-469C-92C7-CDF75FFA6ABC}">
      <dgm:prSet/>
      <dgm:spPr/>
      <dgm:t>
        <a:bodyPr/>
        <a:lstStyle/>
        <a:p>
          <a:endParaRPr lang="en-US"/>
        </a:p>
      </dgm:t>
    </dgm:pt>
    <dgm:pt modelId="{E162FB08-8D94-4D79-8CBD-2147036D9CCD}" type="sibTrans" cxnId="{9B72F6A3-4DD0-469C-92C7-CDF75FFA6ABC}">
      <dgm:prSet/>
      <dgm:spPr/>
      <dgm:t>
        <a:bodyPr/>
        <a:lstStyle/>
        <a:p>
          <a:endParaRPr lang="en-US"/>
        </a:p>
      </dgm:t>
    </dgm:pt>
    <dgm:pt modelId="{93664BA4-4FF8-4D14-BC55-5772D63B09EC}">
      <dgm:prSet/>
      <dgm:spPr/>
      <dgm:t>
        <a:bodyPr/>
        <a:lstStyle/>
        <a:p>
          <a:pPr>
            <a:lnSpc>
              <a:spcPct val="100000"/>
            </a:lnSpc>
          </a:pPr>
          <a:r>
            <a:rPr lang="en-US" dirty="0"/>
            <a:t>Advertise for Construction: April 2021</a:t>
          </a:r>
        </a:p>
      </dgm:t>
    </dgm:pt>
    <dgm:pt modelId="{D69EA90F-4331-4AFE-B142-D2038FA2722C}" type="parTrans" cxnId="{DEF48C39-9217-4C6A-8DF4-9B53C0718D44}">
      <dgm:prSet/>
      <dgm:spPr/>
      <dgm:t>
        <a:bodyPr/>
        <a:lstStyle/>
        <a:p>
          <a:endParaRPr lang="en-US"/>
        </a:p>
      </dgm:t>
    </dgm:pt>
    <dgm:pt modelId="{68057143-B04A-40A1-8385-8603235A2538}" type="sibTrans" cxnId="{DEF48C39-9217-4C6A-8DF4-9B53C0718D44}">
      <dgm:prSet/>
      <dgm:spPr/>
      <dgm:t>
        <a:bodyPr/>
        <a:lstStyle/>
        <a:p>
          <a:endParaRPr lang="en-US"/>
        </a:p>
      </dgm:t>
    </dgm:pt>
    <dgm:pt modelId="{9CB63DB0-862F-4776-A959-817E8E22415B}">
      <dgm:prSet/>
      <dgm:spPr/>
      <dgm:t>
        <a:bodyPr/>
        <a:lstStyle/>
        <a:p>
          <a:pPr>
            <a:lnSpc>
              <a:spcPct val="100000"/>
            </a:lnSpc>
          </a:pPr>
          <a:r>
            <a:rPr lang="en-US" dirty="0"/>
            <a:t>Start Construction: June 2021</a:t>
          </a:r>
        </a:p>
      </dgm:t>
    </dgm:pt>
    <dgm:pt modelId="{3423641B-EF77-4F8F-9396-6351B915C54D}" type="parTrans" cxnId="{10E59C3C-C738-4981-A997-E6E83A2C2CE4}">
      <dgm:prSet/>
      <dgm:spPr/>
      <dgm:t>
        <a:bodyPr/>
        <a:lstStyle/>
        <a:p>
          <a:endParaRPr lang="en-US"/>
        </a:p>
      </dgm:t>
    </dgm:pt>
    <dgm:pt modelId="{76ECB77F-0368-428F-B154-6EC24AA56EA9}" type="sibTrans" cxnId="{10E59C3C-C738-4981-A997-E6E83A2C2CE4}">
      <dgm:prSet/>
      <dgm:spPr/>
      <dgm:t>
        <a:bodyPr/>
        <a:lstStyle/>
        <a:p>
          <a:endParaRPr lang="en-US"/>
        </a:p>
      </dgm:t>
    </dgm:pt>
    <dgm:pt modelId="{1BADEE05-1974-4454-9F5B-F9DC648D1C84}">
      <dgm:prSet/>
      <dgm:spPr/>
      <dgm:t>
        <a:bodyPr/>
        <a:lstStyle/>
        <a:p>
          <a:pPr>
            <a:lnSpc>
              <a:spcPct val="100000"/>
            </a:lnSpc>
          </a:pPr>
          <a:r>
            <a:rPr lang="en-US" dirty="0"/>
            <a:t>Complete Construction: November 2021</a:t>
          </a:r>
        </a:p>
      </dgm:t>
    </dgm:pt>
    <dgm:pt modelId="{50B03940-D5BB-445D-ACBF-64141BFAC2CF}" type="parTrans" cxnId="{0686778C-7BF1-476C-B8B2-DA0F1B680086}">
      <dgm:prSet/>
      <dgm:spPr/>
      <dgm:t>
        <a:bodyPr/>
        <a:lstStyle/>
        <a:p>
          <a:endParaRPr lang="en-US"/>
        </a:p>
      </dgm:t>
    </dgm:pt>
    <dgm:pt modelId="{FE356D8C-969B-4E07-8652-57E82A9E9FF2}" type="sibTrans" cxnId="{0686778C-7BF1-476C-B8B2-DA0F1B680086}">
      <dgm:prSet/>
      <dgm:spPr/>
      <dgm:t>
        <a:bodyPr/>
        <a:lstStyle/>
        <a:p>
          <a:endParaRPr lang="en-US"/>
        </a:p>
      </dgm:t>
    </dgm:pt>
    <dgm:pt modelId="{751F4862-2B87-4B7B-A63D-6ADCDD316027}" type="pres">
      <dgm:prSet presAssocID="{08D96B5A-4D5F-459B-9BED-41C23F02DECB}" presName="root" presStyleCnt="0">
        <dgm:presLayoutVars>
          <dgm:dir/>
          <dgm:resizeHandles val="exact"/>
        </dgm:presLayoutVars>
      </dgm:prSet>
      <dgm:spPr/>
    </dgm:pt>
    <dgm:pt modelId="{99FC34F8-2056-4C3E-B3FF-57899BD28255}" type="pres">
      <dgm:prSet presAssocID="{4DB47B31-8139-40EA-A491-BB8556039879}" presName="compNode" presStyleCnt="0"/>
      <dgm:spPr/>
    </dgm:pt>
    <dgm:pt modelId="{A8D36C9D-C49A-450C-BAEE-B2C150C0FA1A}" type="pres">
      <dgm:prSet presAssocID="{4DB47B31-8139-40EA-A491-BB85560398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FD90997E-2B57-417E-9B35-6A3F9A556D9E}" type="pres">
      <dgm:prSet presAssocID="{4DB47B31-8139-40EA-A491-BB8556039879}" presName="spaceRect" presStyleCnt="0"/>
      <dgm:spPr/>
    </dgm:pt>
    <dgm:pt modelId="{E7547C30-0A47-441B-8563-7375949C3ED1}" type="pres">
      <dgm:prSet presAssocID="{4DB47B31-8139-40EA-A491-BB8556039879}" presName="textRect" presStyleLbl="revTx" presStyleIdx="0" presStyleCnt="5">
        <dgm:presLayoutVars>
          <dgm:chMax val="1"/>
          <dgm:chPref val="1"/>
        </dgm:presLayoutVars>
      </dgm:prSet>
      <dgm:spPr/>
    </dgm:pt>
    <dgm:pt modelId="{464193D8-01EA-4732-9043-A2E27078B617}" type="pres">
      <dgm:prSet presAssocID="{15AE71B5-A871-4A90-B8C5-E3C11C0A4968}" presName="sibTrans" presStyleCnt="0"/>
      <dgm:spPr/>
    </dgm:pt>
    <dgm:pt modelId="{5053256F-05AC-44CA-9E30-C0C40A11961D}" type="pres">
      <dgm:prSet presAssocID="{EE51B1DF-86CA-458A-A0C6-ED49CCA4B934}" presName="compNode" presStyleCnt="0"/>
      <dgm:spPr/>
    </dgm:pt>
    <dgm:pt modelId="{0E0EC215-6490-45B7-8015-3D44CAE28C89}" type="pres">
      <dgm:prSet presAssocID="{EE51B1DF-86CA-458A-A0C6-ED49CCA4B93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60130D36-1312-43BA-AF17-D4F41AA065FB}" type="pres">
      <dgm:prSet presAssocID="{EE51B1DF-86CA-458A-A0C6-ED49CCA4B934}" presName="spaceRect" presStyleCnt="0"/>
      <dgm:spPr/>
    </dgm:pt>
    <dgm:pt modelId="{123FF8C8-FC78-4C1A-BA60-5487992EB9D9}" type="pres">
      <dgm:prSet presAssocID="{EE51B1DF-86CA-458A-A0C6-ED49CCA4B934}" presName="textRect" presStyleLbl="revTx" presStyleIdx="1" presStyleCnt="5">
        <dgm:presLayoutVars>
          <dgm:chMax val="1"/>
          <dgm:chPref val="1"/>
        </dgm:presLayoutVars>
      </dgm:prSet>
      <dgm:spPr/>
    </dgm:pt>
    <dgm:pt modelId="{91E95BEF-251E-4ADB-B664-C4541DFD23C0}" type="pres">
      <dgm:prSet presAssocID="{E162FB08-8D94-4D79-8CBD-2147036D9CCD}" presName="sibTrans" presStyleCnt="0"/>
      <dgm:spPr/>
    </dgm:pt>
    <dgm:pt modelId="{A9EABD11-0CFC-43DC-9936-B34945A626D1}" type="pres">
      <dgm:prSet presAssocID="{93664BA4-4FF8-4D14-BC55-5772D63B09EC}" presName="compNode" presStyleCnt="0"/>
      <dgm:spPr/>
    </dgm:pt>
    <dgm:pt modelId="{84C1F83E-E9DA-4BAE-8ABD-F64EBF6BD9E9}" type="pres">
      <dgm:prSet presAssocID="{93664BA4-4FF8-4D14-BC55-5772D63B09E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xcavator"/>
        </a:ext>
      </dgm:extLst>
    </dgm:pt>
    <dgm:pt modelId="{6CC5E989-85E4-4C7F-9CC7-72C37A4E7728}" type="pres">
      <dgm:prSet presAssocID="{93664BA4-4FF8-4D14-BC55-5772D63B09EC}" presName="spaceRect" presStyleCnt="0"/>
      <dgm:spPr/>
    </dgm:pt>
    <dgm:pt modelId="{2C553B78-E3F5-4B4B-90CD-309E3922A652}" type="pres">
      <dgm:prSet presAssocID="{93664BA4-4FF8-4D14-BC55-5772D63B09EC}" presName="textRect" presStyleLbl="revTx" presStyleIdx="2" presStyleCnt="5">
        <dgm:presLayoutVars>
          <dgm:chMax val="1"/>
          <dgm:chPref val="1"/>
        </dgm:presLayoutVars>
      </dgm:prSet>
      <dgm:spPr/>
    </dgm:pt>
    <dgm:pt modelId="{24A96940-D24D-4237-AE2F-785F4C025E0F}" type="pres">
      <dgm:prSet presAssocID="{68057143-B04A-40A1-8385-8603235A2538}" presName="sibTrans" presStyleCnt="0"/>
      <dgm:spPr/>
    </dgm:pt>
    <dgm:pt modelId="{D0D812AE-9724-4F11-806F-1FF65A25C6F1}" type="pres">
      <dgm:prSet presAssocID="{9CB63DB0-862F-4776-A959-817E8E22415B}" presName="compNode" presStyleCnt="0"/>
      <dgm:spPr/>
    </dgm:pt>
    <dgm:pt modelId="{4909AA32-057E-4C8F-9D2B-2A7ACAB00363}" type="pres">
      <dgm:prSet presAssocID="{9CB63DB0-862F-4776-A959-817E8E2241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dozer"/>
        </a:ext>
      </dgm:extLst>
    </dgm:pt>
    <dgm:pt modelId="{104135DC-B9D3-4080-9806-4315D8A486C4}" type="pres">
      <dgm:prSet presAssocID="{9CB63DB0-862F-4776-A959-817E8E22415B}" presName="spaceRect" presStyleCnt="0"/>
      <dgm:spPr/>
    </dgm:pt>
    <dgm:pt modelId="{16D98442-4611-478D-A0A6-776FE6C00AF4}" type="pres">
      <dgm:prSet presAssocID="{9CB63DB0-862F-4776-A959-817E8E22415B}" presName="textRect" presStyleLbl="revTx" presStyleIdx="3" presStyleCnt="5">
        <dgm:presLayoutVars>
          <dgm:chMax val="1"/>
          <dgm:chPref val="1"/>
        </dgm:presLayoutVars>
      </dgm:prSet>
      <dgm:spPr/>
    </dgm:pt>
    <dgm:pt modelId="{A74D9B45-DF98-4308-BCF1-F08F291FFE3C}" type="pres">
      <dgm:prSet presAssocID="{76ECB77F-0368-428F-B154-6EC24AA56EA9}" presName="sibTrans" presStyleCnt="0"/>
      <dgm:spPr/>
    </dgm:pt>
    <dgm:pt modelId="{7D297189-98AD-44AA-8D19-862D7B6A8202}" type="pres">
      <dgm:prSet presAssocID="{1BADEE05-1974-4454-9F5B-F9DC648D1C84}" presName="compNode" presStyleCnt="0"/>
      <dgm:spPr/>
    </dgm:pt>
    <dgm:pt modelId="{3942087D-9C07-410E-82E1-FFF2E6666C8E}" type="pres">
      <dgm:prSet presAssocID="{1BADEE05-1974-4454-9F5B-F9DC648D1C8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ump truck"/>
        </a:ext>
      </dgm:extLst>
    </dgm:pt>
    <dgm:pt modelId="{DBC84985-8B6B-4AA2-A13D-AC1D36E06FAC}" type="pres">
      <dgm:prSet presAssocID="{1BADEE05-1974-4454-9F5B-F9DC648D1C84}" presName="spaceRect" presStyleCnt="0"/>
      <dgm:spPr/>
    </dgm:pt>
    <dgm:pt modelId="{2E0B3DDC-A844-4044-81D1-49555CA980D3}" type="pres">
      <dgm:prSet presAssocID="{1BADEE05-1974-4454-9F5B-F9DC648D1C84}" presName="textRect" presStyleLbl="revTx" presStyleIdx="4" presStyleCnt="5">
        <dgm:presLayoutVars>
          <dgm:chMax val="1"/>
          <dgm:chPref val="1"/>
        </dgm:presLayoutVars>
      </dgm:prSet>
      <dgm:spPr/>
    </dgm:pt>
  </dgm:ptLst>
  <dgm:cxnLst>
    <dgm:cxn modelId="{FC7F6636-14DD-48A1-A37D-FA41D40360AD}" type="presOf" srcId="{EE51B1DF-86CA-458A-A0C6-ED49CCA4B934}" destId="{123FF8C8-FC78-4C1A-BA60-5487992EB9D9}" srcOrd="0" destOrd="0" presId="urn:microsoft.com/office/officeart/2018/2/layout/IconLabelList"/>
    <dgm:cxn modelId="{DEF48C39-9217-4C6A-8DF4-9B53C0718D44}" srcId="{08D96B5A-4D5F-459B-9BED-41C23F02DECB}" destId="{93664BA4-4FF8-4D14-BC55-5772D63B09EC}" srcOrd="2" destOrd="0" parTransId="{D69EA90F-4331-4AFE-B142-D2038FA2722C}" sibTransId="{68057143-B04A-40A1-8385-8603235A2538}"/>
    <dgm:cxn modelId="{10E59C3C-C738-4981-A997-E6E83A2C2CE4}" srcId="{08D96B5A-4D5F-459B-9BED-41C23F02DECB}" destId="{9CB63DB0-862F-4776-A959-817E8E22415B}" srcOrd="3" destOrd="0" parTransId="{3423641B-EF77-4F8F-9396-6351B915C54D}" sibTransId="{76ECB77F-0368-428F-B154-6EC24AA56EA9}"/>
    <dgm:cxn modelId="{070DBE56-D587-45B5-815A-826F45DBDC0D}" type="presOf" srcId="{93664BA4-4FF8-4D14-BC55-5772D63B09EC}" destId="{2C553B78-E3F5-4B4B-90CD-309E3922A652}" srcOrd="0" destOrd="0" presId="urn:microsoft.com/office/officeart/2018/2/layout/IconLabelList"/>
    <dgm:cxn modelId="{0686778C-7BF1-476C-B8B2-DA0F1B680086}" srcId="{08D96B5A-4D5F-459B-9BED-41C23F02DECB}" destId="{1BADEE05-1974-4454-9F5B-F9DC648D1C84}" srcOrd="4" destOrd="0" parTransId="{50B03940-D5BB-445D-ACBF-64141BFAC2CF}" sibTransId="{FE356D8C-969B-4E07-8652-57E82A9E9FF2}"/>
    <dgm:cxn modelId="{53B29A93-13F9-449C-B500-EB90164C8C93}" type="presOf" srcId="{9CB63DB0-862F-4776-A959-817E8E22415B}" destId="{16D98442-4611-478D-A0A6-776FE6C00AF4}" srcOrd="0" destOrd="0" presId="urn:microsoft.com/office/officeart/2018/2/layout/IconLabelList"/>
    <dgm:cxn modelId="{9B72F6A3-4DD0-469C-92C7-CDF75FFA6ABC}" srcId="{08D96B5A-4D5F-459B-9BED-41C23F02DECB}" destId="{EE51B1DF-86CA-458A-A0C6-ED49CCA4B934}" srcOrd="1" destOrd="0" parTransId="{49402B36-6A75-42F1-9AAE-F1C4663B8172}" sibTransId="{E162FB08-8D94-4D79-8CBD-2147036D9CCD}"/>
    <dgm:cxn modelId="{8322D4A4-97BE-4D01-BDE6-3D6A9E5DB2B3}" srcId="{08D96B5A-4D5F-459B-9BED-41C23F02DECB}" destId="{4DB47B31-8139-40EA-A491-BB8556039879}" srcOrd="0" destOrd="0" parTransId="{2011BCCC-8F38-4AF5-903B-FDDA6A6543F9}" sibTransId="{15AE71B5-A871-4A90-B8C5-E3C11C0A4968}"/>
    <dgm:cxn modelId="{CB9C0ABF-622C-4AD6-8782-254F473EBDBD}" type="presOf" srcId="{08D96B5A-4D5F-459B-9BED-41C23F02DECB}" destId="{751F4862-2B87-4B7B-A63D-6ADCDD316027}" srcOrd="0" destOrd="0" presId="urn:microsoft.com/office/officeart/2018/2/layout/IconLabelList"/>
    <dgm:cxn modelId="{63A79FD0-24AC-48D1-AED0-C5D429495D5F}" type="presOf" srcId="{4DB47B31-8139-40EA-A491-BB8556039879}" destId="{E7547C30-0A47-441B-8563-7375949C3ED1}" srcOrd="0" destOrd="0" presId="urn:microsoft.com/office/officeart/2018/2/layout/IconLabelList"/>
    <dgm:cxn modelId="{9C08D4DC-D50F-46E7-A301-55E7606C2E75}" type="presOf" srcId="{1BADEE05-1974-4454-9F5B-F9DC648D1C84}" destId="{2E0B3DDC-A844-4044-81D1-49555CA980D3}" srcOrd="0" destOrd="0" presId="urn:microsoft.com/office/officeart/2018/2/layout/IconLabelList"/>
    <dgm:cxn modelId="{FADB9598-2BB4-4E7D-A165-85BB99BB427D}" type="presParOf" srcId="{751F4862-2B87-4B7B-A63D-6ADCDD316027}" destId="{99FC34F8-2056-4C3E-B3FF-57899BD28255}" srcOrd="0" destOrd="0" presId="urn:microsoft.com/office/officeart/2018/2/layout/IconLabelList"/>
    <dgm:cxn modelId="{F82D8269-9AE7-4D0A-B118-65383352F547}" type="presParOf" srcId="{99FC34F8-2056-4C3E-B3FF-57899BD28255}" destId="{A8D36C9D-C49A-450C-BAEE-B2C150C0FA1A}" srcOrd="0" destOrd="0" presId="urn:microsoft.com/office/officeart/2018/2/layout/IconLabelList"/>
    <dgm:cxn modelId="{0056B510-62C6-4948-BF15-DB6200AE4533}" type="presParOf" srcId="{99FC34F8-2056-4C3E-B3FF-57899BD28255}" destId="{FD90997E-2B57-417E-9B35-6A3F9A556D9E}" srcOrd="1" destOrd="0" presId="urn:microsoft.com/office/officeart/2018/2/layout/IconLabelList"/>
    <dgm:cxn modelId="{49057BE0-3CF5-42C1-955B-1832AF81901E}" type="presParOf" srcId="{99FC34F8-2056-4C3E-B3FF-57899BD28255}" destId="{E7547C30-0A47-441B-8563-7375949C3ED1}" srcOrd="2" destOrd="0" presId="urn:microsoft.com/office/officeart/2018/2/layout/IconLabelList"/>
    <dgm:cxn modelId="{52C0D034-2A44-49A8-86A6-42FC6B44F5C3}" type="presParOf" srcId="{751F4862-2B87-4B7B-A63D-6ADCDD316027}" destId="{464193D8-01EA-4732-9043-A2E27078B617}" srcOrd="1" destOrd="0" presId="urn:microsoft.com/office/officeart/2018/2/layout/IconLabelList"/>
    <dgm:cxn modelId="{1F70C81D-C33B-4C13-9729-B2DDF6A99740}" type="presParOf" srcId="{751F4862-2B87-4B7B-A63D-6ADCDD316027}" destId="{5053256F-05AC-44CA-9E30-C0C40A11961D}" srcOrd="2" destOrd="0" presId="urn:microsoft.com/office/officeart/2018/2/layout/IconLabelList"/>
    <dgm:cxn modelId="{34B010B8-995C-4F60-BA96-A4DFE7FDD6D1}" type="presParOf" srcId="{5053256F-05AC-44CA-9E30-C0C40A11961D}" destId="{0E0EC215-6490-45B7-8015-3D44CAE28C89}" srcOrd="0" destOrd="0" presId="urn:microsoft.com/office/officeart/2018/2/layout/IconLabelList"/>
    <dgm:cxn modelId="{3FA9BDB9-452A-4AF4-964B-CC81A06DDA3C}" type="presParOf" srcId="{5053256F-05AC-44CA-9E30-C0C40A11961D}" destId="{60130D36-1312-43BA-AF17-D4F41AA065FB}" srcOrd="1" destOrd="0" presId="urn:microsoft.com/office/officeart/2018/2/layout/IconLabelList"/>
    <dgm:cxn modelId="{27636791-2483-4179-9C75-215C0A755ACA}" type="presParOf" srcId="{5053256F-05AC-44CA-9E30-C0C40A11961D}" destId="{123FF8C8-FC78-4C1A-BA60-5487992EB9D9}" srcOrd="2" destOrd="0" presId="urn:microsoft.com/office/officeart/2018/2/layout/IconLabelList"/>
    <dgm:cxn modelId="{7ECBF28F-A414-464C-8E77-F64369AB5443}" type="presParOf" srcId="{751F4862-2B87-4B7B-A63D-6ADCDD316027}" destId="{91E95BEF-251E-4ADB-B664-C4541DFD23C0}" srcOrd="3" destOrd="0" presId="urn:microsoft.com/office/officeart/2018/2/layout/IconLabelList"/>
    <dgm:cxn modelId="{EE39327A-20DE-419B-B474-F5A174333EC1}" type="presParOf" srcId="{751F4862-2B87-4B7B-A63D-6ADCDD316027}" destId="{A9EABD11-0CFC-43DC-9936-B34945A626D1}" srcOrd="4" destOrd="0" presId="urn:microsoft.com/office/officeart/2018/2/layout/IconLabelList"/>
    <dgm:cxn modelId="{85858C71-F3B2-42D2-9373-E8A157147365}" type="presParOf" srcId="{A9EABD11-0CFC-43DC-9936-B34945A626D1}" destId="{84C1F83E-E9DA-4BAE-8ABD-F64EBF6BD9E9}" srcOrd="0" destOrd="0" presId="urn:microsoft.com/office/officeart/2018/2/layout/IconLabelList"/>
    <dgm:cxn modelId="{D2E3799A-5BCC-4D4A-BB01-9057FADFBD61}" type="presParOf" srcId="{A9EABD11-0CFC-43DC-9936-B34945A626D1}" destId="{6CC5E989-85E4-4C7F-9CC7-72C37A4E7728}" srcOrd="1" destOrd="0" presId="urn:microsoft.com/office/officeart/2018/2/layout/IconLabelList"/>
    <dgm:cxn modelId="{A596A4F1-CEBB-4B22-8DC6-652D6199160C}" type="presParOf" srcId="{A9EABD11-0CFC-43DC-9936-B34945A626D1}" destId="{2C553B78-E3F5-4B4B-90CD-309E3922A652}" srcOrd="2" destOrd="0" presId="urn:microsoft.com/office/officeart/2018/2/layout/IconLabelList"/>
    <dgm:cxn modelId="{FE9B8869-B72E-496E-B31F-96BCE732861F}" type="presParOf" srcId="{751F4862-2B87-4B7B-A63D-6ADCDD316027}" destId="{24A96940-D24D-4237-AE2F-785F4C025E0F}" srcOrd="5" destOrd="0" presId="urn:microsoft.com/office/officeart/2018/2/layout/IconLabelList"/>
    <dgm:cxn modelId="{8744BBBD-D9CD-437D-B378-87B03739A962}" type="presParOf" srcId="{751F4862-2B87-4B7B-A63D-6ADCDD316027}" destId="{D0D812AE-9724-4F11-806F-1FF65A25C6F1}" srcOrd="6" destOrd="0" presId="urn:microsoft.com/office/officeart/2018/2/layout/IconLabelList"/>
    <dgm:cxn modelId="{DDD6D666-EE72-4FE6-B97C-CF588D53A63A}" type="presParOf" srcId="{D0D812AE-9724-4F11-806F-1FF65A25C6F1}" destId="{4909AA32-057E-4C8F-9D2B-2A7ACAB00363}" srcOrd="0" destOrd="0" presId="urn:microsoft.com/office/officeart/2018/2/layout/IconLabelList"/>
    <dgm:cxn modelId="{55B73E3C-9D41-40D2-86F8-8B5FE1CC2E10}" type="presParOf" srcId="{D0D812AE-9724-4F11-806F-1FF65A25C6F1}" destId="{104135DC-B9D3-4080-9806-4315D8A486C4}" srcOrd="1" destOrd="0" presId="urn:microsoft.com/office/officeart/2018/2/layout/IconLabelList"/>
    <dgm:cxn modelId="{B4328C5D-B2FA-4F5A-B424-D94616F5995F}" type="presParOf" srcId="{D0D812AE-9724-4F11-806F-1FF65A25C6F1}" destId="{16D98442-4611-478D-A0A6-776FE6C00AF4}" srcOrd="2" destOrd="0" presId="urn:microsoft.com/office/officeart/2018/2/layout/IconLabelList"/>
    <dgm:cxn modelId="{D170DFEC-D662-4FD5-8BAA-475980B02BED}" type="presParOf" srcId="{751F4862-2B87-4B7B-A63D-6ADCDD316027}" destId="{A74D9B45-DF98-4308-BCF1-F08F291FFE3C}" srcOrd="7" destOrd="0" presId="urn:microsoft.com/office/officeart/2018/2/layout/IconLabelList"/>
    <dgm:cxn modelId="{BF0613EF-29FB-4314-A320-A2B6C2B766FA}" type="presParOf" srcId="{751F4862-2B87-4B7B-A63D-6ADCDD316027}" destId="{7D297189-98AD-44AA-8D19-862D7B6A8202}" srcOrd="8" destOrd="0" presId="urn:microsoft.com/office/officeart/2018/2/layout/IconLabelList"/>
    <dgm:cxn modelId="{ADAD860B-B888-4D14-8A14-A01D5BE227D8}" type="presParOf" srcId="{7D297189-98AD-44AA-8D19-862D7B6A8202}" destId="{3942087D-9C07-410E-82E1-FFF2E6666C8E}" srcOrd="0" destOrd="0" presId="urn:microsoft.com/office/officeart/2018/2/layout/IconLabelList"/>
    <dgm:cxn modelId="{809F707C-9CAE-4576-859A-00D5F6EC0538}" type="presParOf" srcId="{7D297189-98AD-44AA-8D19-862D7B6A8202}" destId="{DBC84985-8B6B-4AA2-A13D-AC1D36E06FAC}" srcOrd="1" destOrd="0" presId="urn:microsoft.com/office/officeart/2018/2/layout/IconLabelList"/>
    <dgm:cxn modelId="{1B7A2096-749B-4476-9D8E-068B1A32FDB3}" type="presParOf" srcId="{7D297189-98AD-44AA-8D19-862D7B6A8202}" destId="{2E0B3DDC-A844-4044-81D1-49555CA980D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36C9D-C49A-450C-BAEE-B2C150C0FA1A}">
      <dsp:nvSpPr>
        <dsp:cNvPr id="0" name=""/>
        <dsp:cNvSpPr/>
      </dsp:nvSpPr>
      <dsp:spPr>
        <a:xfrm>
          <a:off x="430458" y="1266502"/>
          <a:ext cx="703212" cy="70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47C30-0A47-441B-8563-7375949C3ED1}">
      <dsp:nvSpPr>
        <dsp:cNvPr id="0" name=""/>
        <dsp:cNvSpPr/>
      </dsp:nvSpPr>
      <dsp:spPr>
        <a:xfrm>
          <a:off x="717" y="2216180"/>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Environmental Clearance: Complete January 2021</a:t>
          </a:r>
        </a:p>
      </dsp:txBody>
      <dsp:txXfrm>
        <a:off x="717" y="2216180"/>
        <a:ext cx="1562695" cy="625078"/>
      </dsp:txXfrm>
    </dsp:sp>
    <dsp:sp modelId="{0E0EC215-6490-45B7-8015-3D44CAE28C89}">
      <dsp:nvSpPr>
        <dsp:cNvPr id="0" name=""/>
        <dsp:cNvSpPr/>
      </dsp:nvSpPr>
      <dsp:spPr>
        <a:xfrm>
          <a:off x="2266625" y="1266502"/>
          <a:ext cx="703212" cy="70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FF8C8-FC78-4C1A-BA60-5487992EB9D9}">
      <dsp:nvSpPr>
        <dsp:cNvPr id="0" name=""/>
        <dsp:cNvSpPr/>
      </dsp:nvSpPr>
      <dsp:spPr>
        <a:xfrm>
          <a:off x="1836884" y="2216180"/>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Final Engineering Plans: Complete April 2021</a:t>
          </a:r>
        </a:p>
      </dsp:txBody>
      <dsp:txXfrm>
        <a:off x="1836884" y="2216180"/>
        <a:ext cx="1562695" cy="625078"/>
      </dsp:txXfrm>
    </dsp:sp>
    <dsp:sp modelId="{84C1F83E-E9DA-4BAE-8ABD-F64EBF6BD9E9}">
      <dsp:nvSpPr>
        <dsp:cNvPr id="0" name=""/>
        <dsp:cNvSpPr/>
      </dsp:nvSpPr>
      <dsp:spPr>
        <a:xfrm>
          <a:off x="4102792" y="1266502"/>
          <a:ext cx="703212" cy="703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53B78-E3F5-4B4B-90CD-309E3922A652}">
      <dsp:nvSpPr>
        <dsp:cNvPr id="0" name=""/>
        <dsp:cNvSpPr/>
      </dsp:nvSpPr>
      <dsp:spPr>
        <a:xfrm>
          <a:off x="3673051" y="2216180"/>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Advertise for Construction: April 2021</a:t>
          </a:r>
        </a:p>
      </dsp:txBody>
      <dsp:txXfrm>
        <a:off x="3673051" y="2216180"/>
        <a:ext cx="1562695" cy="625078"/>
      </dsp:txXfrm>
    </dsp:sp>
    <dsp:sp modelId="{4909AA32-057E-4C8F-9D2B-2A7ACAB00363}">
      <dsp:nvSpPr>
        <dsp:cNvPr id="0" name=""/>
        <dsp:cNvSpPr/>
      </dsp:nvSpPr>
      <dsp:spPr>
        <a:xfrm>
          <a:off x="5938959" y="1266502"/>
          <a:ext cx="703212" cy="703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98442-4611-478D-A0A6-776FE6C00AF4}">
      <dsp:nvSpPr>
        <dsp:cNvPr id="0" name=""/>
        <dsp:cNvSpPr/>
      </dsp:nvSpPr>
      <dsp:spPr>
        <a:xfrm>
          <a:off x="5509218" y="2216180"/>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Start Construction: June 2021</a:t>
          </a:r>
        </a:p>
      </dsp:txBody>
      <dsp:txXfrm>
        <a:off x="5509218" y="2216180"/>
        <a:ext cx="1562695" cy="625078"/>
      </dsp:txXfrm>
    </dsp:sp>
    <dsp:sp modelId="{3942087D-9C07-410E-82E1-FFF2E6666C8E}">
      <dsp:nvSpPr>
        <dsp:cNvPr id="0" name=""/>
        <dsp:cNvSpPr/>
      </dsp:nvSpPr>
      <dsp:spPr>
        <a:xfrm>
          <a:off x="7775126" y="1266502"/>
          <a:ext cx="703212" cy="7032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B3DDC-A844-4044-81D1-49555CA980D3}">
      <dsp:nvSpPr>
        <dsp:cNvPr id="0" name=""/>
        <dsp:cNvSpPr/>
      </dsp:nvSpPr>
      <dsp:spPr>
        <a:xfrm>
          <a:off x="7345385" y="2216180"/>
          <a:ext cx="1562695"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Complete Construction: November 2021</a:t>
          </a:r>
        </a:p>
      </dsp:txBody>
      <dsp:txXfrm>
        <a:off x="7345385" y="2216180"/>
        <a:ext cx="1562695" cy="62507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8B2CA0-FFA8-4AFC-81B3-A9169ED95EE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B24F7E-CBD8-4EF7-BC3D-70977A96A7C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A6F4FB3-EF17-41E9-B54C-B373AC117873}" type="datetimeFigureOut">
              <a:rPr lang="en-US" smtClean="0"/>
              <a:t>3/24/2021</a:t>
            </a:fld>
            <a:endParaRPr lang="en-US" dirty="0"/>
          </a:p>
        </p:txBody>
      </p:sp>
      <p:sp>
        <p:nvSpPr>
          <p:cNvPr id="4" name="Footer Placeholder 3">
            <a:extLst>
              <a:ext uri="{FF2B5EF4-FFF2-40B4-BE49-F238E27FC236}">
                <a16:creationId xmlns:a16="http://schemas.microsoft.com/office/drawing/2014/main" id="{FF2FFB6C-DC0E-4D30-8C4E-FE06F0195FEA}"/>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7CA0620-FC1A-42B0-BBB9-10B7D42F77C1}"/>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AF5F1A3A-D6D6-4F8B-89FA-E49BCF6EF22F}" type="slidenum">
              <a:rPr lang="en-US" smtClean="0"/>
              <a:t>‹#›</a:t>
            </a:fld>
            <a:endParaRPr lang="en-US" dirty="0"/>
          </a:p>
        </p:txBody>
      </p:sp>
    </p:spTree>
    <p:extLst>
      <p:ext uri="{BB962C8B-B14F-4D97-AF65-F5344CB8AC3E}">
        <p14:creationId xmlns:p14="http://schemas.microsoft.com/office/powerpoint/2010/main" val="3744190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AE200735-5420-4237-93CC-9A755B7DECAD}" type="datetimeFigureOut">
              <a:rPr lang="en-US" smtClean="0"/>
              <a:t>3/24/2021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9492FEF-6A0B-4A9A-B186-72DC0372D625}" type="slidenum">
              <a:rPr lang="en-US" smtClean="0"/>
              <a:t>‹#›</a:t>
            </a:fld>
            <a:endParaRPr lang="en-US" dirty="0"/>
          </a:p>
        </p:txBody>
      </p:sp>
    </p:spTree>
    <p:extLst>
      <p:ext uri="{BB962C8B-B14F-4D97-AF65-F5344CB8AC3E}">
        <p14:creationId xmlns:p14="http://schemas.microsoft.com/office/powerpoint/2010/main" val="387947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39492FEF-6A0B-4A9A-B186-72DC0372D625}" type="slidenum">
              <a:rPr lang="en-US" smtClean="0"/>
              <a:t>1</a:t>
            </a:fld>
            <a:endParaRPr lang="en-US" dirty="0"/>
          </a:p>
        </p:txBody>
      </p:sp>
    </p:spTree>
    <p:extLst>
      <p:ext uri="{BB962C8B-B14F-4D97-AF65-F5344CB8AC3E}">
        <p14:creationId xmlns:p14="http://schemas.microsoft.com/office/powerpoint/2010/main" val="267998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10</a:t>
            </a:fld>
            <a:endParaRPr lang="en-US" dirty="0"/>
          </a:p>
        </p:txBody>
      </p:sp>
    </p:spTree>
    <p:extLst>
      <p:ext uri="{BB962C8B-B14F-4D97-AF65-F5344CB8AC3E}">
        <p14:creationId xmlns:p14="http://schemas.microsoft.com/office/powerpoint/2010/main" val="289136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9492FEF-6A0B-4A9A-B186-72DC0372D625}" type="slidenum">
              <a:rPr lang="en-US" smtClean="0"/>
              <a:t>11</a:t>
            </a:fld>
            <a:endParaRPr lang="en-US" dirty="0"/>
          </a:p>
        </p:txBody>
      </p:sp>
    </p:spTree>
    <p:extLst>
      <p:ext uri="{BB962C8B-B14F-4D97-AF65-F5344CB8AC3E}">
        <p14:creationId xmlns:p14="http://schemas.microsoft.com/office/powerpoint/2010/main" val="38238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92FEF-6A0B-4A9A-B186-72DC0372D625}" type="slidenum">
              <a:rPr lang="en-US" smtClean="0"/>
              <a:t>12</a:t>
            </a:fld>
            <a:endParaRPr lang="en-US" dirty="0"/>
          </a:p>
        </p:txBody>
      </p:sp>
    </p:spTree>
    <p:extLst>
      <p:ext uri="{BB962C8B-B14F-4D97-AF65-F5344CB8AC3E}">
        <p14:creationId xmlns:p14="http://schemas.microsoft.com/office/powerpoint/2010/main" val="364693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92FEF-6A0B-4A9A-B186-72DC0372D625}" type="slidenum">
              <a:rPr lang="en-US" smtClean="0"/>
              <a:t>13</a:t>
            </a:fld>
            <a:endParaRPr lang="en-US" dirty="0"/>
          </a:p>
        </p:txBody>
      </p:sp>
    </p:spTree>
    <p:extLst>
      <p:ext uri="{BB962C8B-B14F-4D97-AF65-F5344CB8AC3E}">
        <p14:creationId xmlns:p14="http://schemas.microsoft.com/office/powerpoint/2010/main" val="167053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92FEF-6A0B-4A9A-B186-72DC0372D625}" type="slidenum">
              <a:rPr lang="en-US" smtClean="0"/>
              <a:t>14</a:t>
            </a:fld>
            <a:endParaRPr lang="en-US" dirty="0"/>
          </a:p>
        </p:txBody>
      </p:sp>
    </p:spTree>
    <p:extLst>
      <p:ext uri="{BB962C8B-B14F-4D97-AF65-F5344CB8AC3E}">
        <p14:creationId xmlns:p14="http://schemas.microsoft.com/office/powerpoint/2010/main" val="241700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92FEF-6A0B-4A9A-B186-72DC0372D625}" type="slidenum">
              <a:rPr lang="en-US" smtClean="0"/>
              <a:t>15</a:t>
            </a:fld>
            <a:endParaRPr lang="en-US" dirty="0"/>
          </a:p>
        </p:txBody>
      </p:sp>
    </p:spTree>
    <p:extLst>
      <p:ext uri="{BB962C8B-B14F-4D97-AF65-F5344CB8AC3E}">
        <p14:creationId xmlns:p14="http://schemas.microsoft.com/office/powerpoint/2010/main" val="138288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16</a:t>
            </a:fld>
            <a:endParaRPr lang="en-US" dirty="0"/>
          </a:p>
        </p:txBody>
      </p:sp>
    </p:spTree>
    <p:extLst>
      <p:ext uri="{BB962C8B-B14F-4D97-AF65-F5344CB8AC3E}">
        <p14:creationId xmlns:p14="http://schemas.microsoft.com/office/powerpoint/2010/main" val="383146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17</a:t>
            </a:fld>
            <a:endParaRPr lang="en-US" dirty="0"/>
          </a:p>
        </p:txBody>
      </p:sp>
    </p:spTree>
    <p:extLst>
      <p:ext uri="{BB962C8B-B14F-4D97-AF65-F5344CB8AC3E}">
        <p14:creationId xmlns:p14="http://schemas.microsoft.com/office/powerpoint/2010/main" val="341261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18</a:t>
            </a:fld>
            <a:endParaRPr lang="en-US" dirty="0"/>
          </a:p>
        </p:txBody>
      </p:sp>
    </p:spTree>
    <p:extLst>
      <p:ext uri="{BB962C8B-B14F-4D97-AF65-F5344CB8AC3E}">
        <p14:creationId xmlns:p14="http://schemas.microsoft.com/office/powerpoint/2010/main" val="181193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19</a:t>
            </a:fld>
            <a:endParaRPr lang="en-US" dirty="0"/>
          </a:p>
        </p:txBody>
      </p:sp>
    </p:spTree>
    <p:extLst>
      <p:ext uri="{BB962C8B-B14F-4D97-AF65-F5344CB8AC3E}">
        <p14:creationId xmlns:p14="http://schemas.microsoft.com/office/powerpoint/2010/main" val="176563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92FEF-6A0B-4A9A-B186-72DC0372D625}" type="slidenum">
              <a:rPr lang="en-US" smtClean="0"/>
              <a:t>2</a:t>
            </a:fld>
            <a:endParaRPr lang="en-US" dirty="0"/>
          </a:p>
        </p:txBody>
      </p:sp>
    </p:spTree>
    <p:extLst>
      <p:ext uri="{BB962C8B-B14F-4D97-AF65-F5344CB8AC3E}">
        <p14:creationId xmlns:p14="http://schemas.microsoft.com/office/powerpoint/2010/main" val="4093723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20</a:t>
            </a:fld>
            <a:endParaRPr lang="en-US" dirty="0"/>
          </a:p>
        </p:txBody>
      </p:sp>
    </p:spTree>
    <p:extLst>
      <p:ext uri="{BB962C8B-B14F-4D97-AF65-F5344CB8AC3E}">
        <p14:creationId xmlns:p14="http://schemas.microsoft.com/office/powerpoint/2010/main" val="340361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21</a:t>
            </a:fld>
            <a:endParaRPr lang="en-US" dirty="0"/>
          </a:p>
        </p:txBody>
      </p:sp>
    </p:spTree>
    <p:extLst>
      <p:ext uri="{BB962C8B-B14F-4D97-AF65-F5344CB8AC3E}">
        <p14:creationId xmlns:p14="http://schemas.microsoft.com/office/powerpoint/2010/main" val="302879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no plans to add additional bridges along Salado Creek.  </a:t>
            </a:r>
          </a:p>
        </p:txBody>
      </p:sp>
      <p:sp>
        <p:nvSpPr>
          <p:cNvPr id="4" name="Slide Number Placeholder 3"/>
          <p:cNvSpPr>
            <a:spLocks noGrp="1"/>
          </p:cNvSpPr>
          <p:nvPr>
            <p:ph type="sldNum" sz="quarter" idx="10"/>
          </p:nvPr>
        </p:nvSpPr>
        <p:spPr/>
        <p:txBody>
          <a:bodyPr/>
          <a:lstStyle/>
          <a:p>
            <a:fld id="{39492FEF-6A0B-4A9A-B186-72DC0372D625}" type="slidenum">
              <a:rPr lang="en-US" smtClean="0"/>
              <a:t>22</a:t>
            </a:fld>
            <a:endParaRPr lang="en-US" dirty="0"/>
          </a:p>
        </p:txBody>
      </p:sp>
    </p:spTree>
    <p:extLst>
      <p:ext uri="{BB962C8B-B14F-4D97-AF65-F5344CB8AC3E}">
        <p14:creationId xmlns:p14="http://schemas.microsoft.com/office/powerpoint/2010/main" val="85292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23</a:t>
            </a:fld>
            <a:endParaRPr lang="en-US" dirty="0"/>
          </a:p>
        </p:txBody>
      </p:sp>
    </p:spTree>
    <p:extLst>
      <p:ext uri="{BB962C8B-B14F-4D97-AF65-F5344CB8AC3E}">
        <p14:creationId xmlns:p14="http://schemas.microsoft.com/office/powerpoint/2010/main" val="251744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92FEF-6A0B-4A9A-B186-72DC0372D625}" type="slidenum">
              <a:rPr lang="en-US" smtClean="0"/>
              <a:t>3</a:t>
            </a:fld>
            <a:endParaRPr lang="en-US" dirty="0"/>
          </a:p>
        </p:txBody>
      </p:sp>
    </p:spTree>
    <p:extLst>
      <p:ext uri="{BB962C8B-B14F-4D97-AF65-F5344CB8AC3E}">
        <p14:creationId xmlns:p14="http://schemas.microsoft.com/office/powerpoint/2010/main" val="56068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92FEF-6A0B-4A9A-B186-72DC0372D625}" type="slidenum">
              <a:rPr lang="en-US" smtClean="0"/>
              <a:t>4</a:t>
            </a:fld>
            <a:endParaRPr lang="en-US" dirty="0"/>
          </a:p>
        </p:txBody>
      </p:sp>
    </p:spTree>
    <p:extLst>
      <p:ext uri="{BB962C8B-B14F-4D97-AF65-F5344CB8AC3E}">
        <p14:creationId xmlns:p14="http://schemas.microsoft.com/office/powerpoint/2010/main" val="419241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92FEF-6A0B-4A9A-B186-72DC0372D625}" type="slidenum">
              <a:rPr lang="en-US" smtClean="0"/>
              <a:t>5</a:t>
            </a:fld>
            <a:endParaRPr lang="en-US" dirty="0"/>
          </a:p>
        </p:txBody>
      </p:sp>
    </p:spTree>
    <p:extLst>
      <p:ext uri="{BB962C8B-B14F-4D97-AF65-F5344CB8AC3E}">
        <p14:creationId xmlns:p14="http://schemas.microsoft.com/office/powerpoint/2010/main" val="144253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92FEF-6A0B-4A9A-B186-72DC0372D625}" type="slidenum">
              <a:rPr lang="en-US" smtClean="0"/>
              <a:t>6</a:t>
            </a:fld>
            <a:endParaRPr lang="en-US" dirty="0"/>
          </a:p>
        </p:txBody>
      </p:sp>
    </p:spTree>
    <p:extLst>
      <p:ext uri="{BB962C8B-B14F-4D97-AF65-F5344CB8AC3E}">
        <p14:creationId xmlns:p14="http://schemas.microsoft.com/office/powerpoint/2010/main" val="121062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7</a:t>
            </a:fld>
            <a:endParaRPr lang="en-US" dirty="0"/>
          </a:p>
        </p:txBody>
      </p:sp>
    </p:spTree>
    <p:extLst>
      <p:ext uri="{BB962C8B-B14F-4D97-AF65-F5344CB8AC3E}">
        <p14:creationId xmlns:p14="http://schemas.microsoft.com/office/powerpoint/2010/main" val="283212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8</a:t>
            </a:fld>
            <a:endParaRPr lang="en-US" dirty="0"/>
          </a:p>
        </p:txBody>
      </p:sp>
    </p:spTree>
    <p:extLst>
      <p:ext uri="{BB962C8B-B14F-4D97-AF65-F5344CB8AC3E}">
        <p14:creationId xmlns:p14="http://schemas.microsoft.com/office/powerpoint/2010/main" val="2840880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492FEF-6A0B-4A9A-B186-72DC0372D625}" type="slidenum">
              <a:rPr lang="en-US" smtClean="0"/>
              <a:t>9</a:t>
            </a:fld>
            <a:endParaRPr lang="en-US" dirty="0"/>
          </a:p>
        </p:txBody>
      </p:sp>
    </p:spTree>
    <p:extLst>
      <p:ext uri="{BB962C8B-B14F-4D97-AF65-F5344CB8AC3E}">
        <p14:creationId xmlns:p14="http://schemas.microsoft.com/office/powerpoint/2010/main" val="1274767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AC52-1AA7-453C-81AB-0CF5FFE0F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838BF2-E25D-44A3-A723-87C148E40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E3433-1E1B-4AC5-80EE-ACBBAAFEEE89}"/>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5" name="Footer Placeholder 4">
            <a:extLst>
              <a:ext uri="{FF2B5EF4-FFF2-40B4-BE49-F238E27FC236}">
                <a16:creationId xmlns:a16="http://schemas.microsoft.com/office/drawing/2014/main" id="{B5EB6C50-7E4C-4B58-AFE1-41909715C6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C33613-0AC9-4B7D-8C77-8462AB810D52}"/>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246929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F73F-8DEC-4F9C-8D23-A72CD8215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08DEB7-5015-499C-A5FF-4CB2696622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A36E6-BF32-4950-B8B1-0E38405D8B9C}"/>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5" name="Footer Placeholder 4">
            <a:extLst>
              <a:ext uri="{FF2B5EF4-FFF2-40B4-BE49-F238E27FC236}">
                <a16:creationId xmlns:a16="http://schemas.microsoft.com/office/drawing/2014/main" id="{33D0B238-47DE-414D-8307-EFA40BCC63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1D6578-6A5A-4EC7-9850-4E27F1281BA1}"/>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816980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B7C9-8F94-455A-8F36-EC1C7DC13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0387D-EC44-4216-9F0B-752F5ACFC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E92B68-6C82-446D-AEED-96631339CD76}"/>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5" name="Footer Placeholder 4">
            <a:extLst>
              <a:ext uri="{FF2B5EF4-FFF2-40B4-BE49-F238E27FC236}">
                <a16:creationId xmlns:a16="http://schemas.microsoft.com/office/drawing/2014/main" id="{A5238E25-6C3D-46A8-B259-C7687E388A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31B707-715A-4874-A80C-3D57DADEE3B2}"/>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360644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05D7-5ACC-4548-BF7C-FC866BE51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27538-4526-4715-A432-E384AEAF98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7D9BD-1F72-493E-990D-BC6C6A2ECA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787ECD-3850-4B00-9D62-C72707DCFF5F}"/>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6" name="Footer Placeholder 5">
            <a:extLst>
              <a:ext uri="{FF2B5EF4-FFF2-40B4-BE49-F238E27FC236}">
                <a16:creationId xmlns:a16="http://schemas.microsoft.com/office/drawing/2014/main" id="{16EA97DA-AD00-4738-9432-0E581240BF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0EDFD5-3E40-40E6-862C-09155941B3AA}"/>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1787680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300C-1698-42C3-8A5A-64B5A2D438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21D1B1-3AEE-4C5B-8169-936A7289A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F84A6E-4D0D-429B-845A-2C38D082DA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2BE5C1-720B-49BC-9747-D120EACC6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B6E7F2-B281-422E-AA3A-855604F221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F443A-BE1C-4A74-A7EA-5417057F258A}"/>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8" name="Footer Placeholder 7">
            <a:extLst>
              <a:ext uri="{FF2B5EF4-FFF2-40B4-BE49-F238E27FC236}">
                <a16:creationId xmlns:a16="http://schemas.microsoft.com/office/drawing/2014/main" id="{3918F975-3937-4DC1-A19F-D3B3A9249D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33E1EE-DFD1-4698-80AB-32BB0ED756F1}"/>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18257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A4EC-A653-43E0-B77C-7EA8D4328A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2184C2-8DC9-46C1-A18F-3A827AFED7A9}"/>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4" name="Footer Placeholder 3">
            <a:extLst>
              <a:ext uri="{FF2B5EF4-FFF2-40B4-BE49-F238E27FC236}">
                <a16:creationId xmlns:a16="http://schemas.microsoft.com/office/drawing/2014/main" id="{9CA10681-EFCD-4AFE-A3A3-05BE851497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3456E3-7807-4F8B-8E8E-69E70BB3A29D}"/>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15145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2D908-F8AB-4E92-837F-1C051930D6ED}"/>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3" name="Footer Placeholder 2">
            <a:extLst>
              <a:ext uri="{FF2B5EF4-FFF2-40B4-BE49-F238E27FC236}">
                <a16:creationId xmlns:a16="http://schemas.microsoft.com/office/drawing/2014/main" id="{C0C469F7-7A61-4BEB-BDC6-5EC649B3B3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F85678-88A9-4144-972C-5634F967A2B2}"/>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474987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923A-6BE7-4F6D-9C8B-EB287F434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6C3A1-5ED2-4DF9-80CC-475FC35EA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2FD0D-9A23-426B-92A8-37F502158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59DCCB-426A-4C87-8364-67CD4D6AB72A}"/>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6" name="Footer Placeholder 5">
            <a:extLst>
              <a:ext uri="{FF2B5EF4-FFF2-40B4-BE49-F238E27FC236}">
                <a16:creationId xmlns:a16="http://schemas.microsoft.com/office/drawing/2014/main" id="{12510169-D809-4505-87AD-70D0466825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86252F-A962-4BA7-887F-82EA8A60077C}"/>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47190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normAutofit/>
          </a:bodyPr>
          <a:lstStyle>
            <a:lvl1pPr>
              <a:defRPr sz="4200">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3/24/2021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2D9E-6923-44A2-B39B-F63F2A7BA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FEFC7E-B69C-4372-B85C-A8055FD58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90A49F6-8E05-495F-AA09-2B6171476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1F9FEA-C0B3-4D88-A7EA-71E9E101EE13}"/>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6" name="Footer Placeholder 5">
            <a:extLst>
              <a:ext uri="{FF2B5EF4-FFF2-40B4-BE49-F238E27FC236}">
                <a16:creationId xmlns:a16="http://schemas.microsoft.com/office/drawing/2014/main" id="{AE9A0CB7-0C3B-428D-A2B2-0D46847BA3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C9BCF3-BD5C-4D05-8639-D2BC66DAC3E8}"/>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247749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06F9-69F1-4243-9386-BEAB37C71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F5069-A5F9-44C4-B328-066D2F312B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6D38A-D7EC-45D0-BC1B-030FE01933B5}"/>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5" name="Footer Placeholder 4">
            <a:extLst>
              <a:ext uri="{FF2B5EF4-FFF2-40B4-BE49-F238E27FC236}">
                <a16:creationId xmlns:a16="http://schemas.microsoft.com/office/drawing/2014/main" id="{7FA1B2CC-6B27-4232-A73E-BD93EB7B5D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01252-3096-419B-BACF-36A23BF7EDEB}"/>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33697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E1687A-8A82-46D6-824D-FABEE360C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596941-BDD7-464B-A9CF-0D59D893B5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AA76A-B01E-4858-A041-9C44AB9BC1B6}"/>
              </a:ext>
            </a:extLst>
          </p:cNvPr>
          <p:cNvSpPr>
            <a:spLocks noGrp="1"/>
          </p:cNvSpPr>
          <p:nvPr>
            <p:ph type="dt" sz="half" idx="10"/>
          </p:nvPr>
        </p:nvSpPr>
        <p:spPr/>
        <p:txBody>
          <a:bodyPr/>
          <a:lstStyle/>
          <a:p>
            <a:fld id="{168B1A0D-973B-4E2E-8984-D1B064E6C0D9}" type="datetimeFigureOut">
              <a:rPr lang="en-US" smtClean="0"/>
              <a:t>3/24/2021</a:t>
            </a:fld>
            <a:endParaRPr lang="en-US" dirty="0"/>
          </a:p>
        </p:txBody>
      </p:sp>
      <p:sp>
        <p:nvSpPr>
          <p:cNvPr id="5" name="Footer Placeholder 4">
            <a:extLst>
              <a:ext uri="{FF2B5EF4-FFF2-40B4-BE49-F238E27FC236}">
                <a16:creationId xmlns:a16="http://schemas.microsoft.com/office/drawing/2014/main" id="{D1C4190A-E291-4888-AD0A-C319CB8D6E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AD464B-C4A8-4974-8C9B-5A7746A949B8}"/>
              </a:ext>
            </a:extLst>
          </p:cNvPr>
          <p:cNvSpPr>
            <a:spLocks noGrp="1"/>
          </p:cNvSpPr>
          <p:nvPr>
            <p:ph type="sldNum" sz="quarter" idx="12"/>
          </p:nvPr>
        </p:nvSpPr>
        <p:spPr/>
        <p:txBody>
          <a:bodyPr/>
          <a:lstStyle/>
          <a:p>
            <a:fld id="{B860E42A-A2BA-475E-869C-D3DE2B92427F}" type="slidenum">
              <a:rPr lang="en-US" smtClean="0"/>
              <a:t>‹#›</a:t>
            </a:fld>
            <a:endParaRPr lang="en-US" dirty="0"/>
          </a:p>
        </p:txBody>
      </p:sp>
    </p:spTree>
    <p:extLst>
      <p:ext uri="{BB962C8B-B14F-4D97-AF65-F5344CB8AC3E}">
        <p14:creationId xmlns:p14="http://schemas.microsoft.com/office/powerpoint/2010/main" val="338848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3/24/2021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3/24/2021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3/24/2021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3/24/2021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3/24/2021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3/24/2021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3/24/2021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3/24/2021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77E60-F04E-4B43-BD75-8C60DB4DF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65116-2141-4EAE-82CA-1AB0382AA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7B760-BB6A-4EB7-9EA6-5FD0A7FF5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B1A0D-973B-4E2E-8984-D1B064E6C0D9}" type="datetimeFigureOut">
              <a:rPr lang="en-US" smtClean="0"/>
              <a:t>3/24/2021</a:t>
            </a:fld>
            <a:endParaRPr lang="en-US" dirty="0"/>
          </a:p>
        </p:txBody>
      </p:sp>
      <p:sp>
        <p:nvSpPr>
          <p:cNvPr id="5" name="Footer Placeholder 4">
            <a:extLst>
              <a:ext uri="{FF2B5EF4-FFF2-40B4-BE49-F238E27FC236}">
                <a16:creationId xmlns:a16="http://schemas.microsoft.com/office/drawing/2014/main" id="{F1EAB997-ECD9-430A-934F-9874A98DB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37C74C-4211-40F0-A240-FDD9222C9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0E42A-A2BA-475E-869C-D3DE2B92427F}" type="slidenum">
              <a:rPr lang="en-US" smtClean="0"/>
              <a:t>‹#›</a:t>
            </a:fld>
            <a:endParaRPr lang="en-US" dirty="0"/>
          </a:p>
        </p:txBody>
      </p:sp>
    </p:spTree>
    <p:extLst>
      <p:ext uri="{BB962C8B-B14F-4D97-AF65-F5344CB8AC3E}">
        <p14:creationId xmlns:p14="http://schemas.microsoft.com/office/powerpoint/2010/main" val="43060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ommons.wikimedia.org/wiki/File:Legenda_park_narodowy.svg"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659D-78A8-4596-BC95-4578F9ECE3F7}"/>
              </a:ext>
            </a:extLst>
          </p:cNvPr>
          <p:cNvSpPr>
            <a:spLocks noGrp="1"/>
          </p:cNvSpPr>
          <p:nvPr>
            <p:ph type="ctrTitle"/>
          </p:nvPr>
        </p:nvSpPr>
        <p:spPr>
          <a:xfrm>
            <a:off x="3369924" y="1675612"/>
            <a:ext cx="4684536" cy="3678813"/>
          </a:xfrm>
        </p:spPr>
        <p:txBody>
          <a:bodyPr>
            <a:noAutofit/>
          </a:bodyPr>
          <a:lstStyle/>
          <a:p>
            <a:r>
              <a:rPr lang="en-US" sz="6600" dirty="0">
                <a:latin typeface="Garamond" panose="02020404030301010803" pitchFamily="18" charset="0"/>
              </a:rPr>
              <a:t>Urban Bicycle Trail Project at Salado Creek</a:t>
            </a:r>
          </a:p>
        </p:txBody>
      </p:sp>
      <p:sp>
        <p:nvSpPr>
          <p:cNvPr id="3" name="Subtitle 2">
            <a:extLst>
              <a:ext uri="{FF2B5EF4-FFF2-40B4-BE49-F238E27FC236}">
                <a16:creationId xmlns:a16="http://schemas.microsoft.com/office/drawing/2014/main" id="{F3B1BE8A-DC4A-488B-9B3A-A2B1A18AFBFA}"/>
              </a:ext>
            </a:extLst>
          </p:cNvPr>
          <p:cNvSpPr>
            <a:spLocks noGrp="1"/>
          </p:cNvSpPr>
          <p:nvPr>
            <p:ph type="subTitle" idx="1"/>
          </p:nvPr>
        </p:nvSpPr>
        <p:spPr>
          <a:xfrm>
            <a:off x="1745129" y="884915"/>
            <a:ext cx="6384745" cy="904556"/>
          </a:xfrm>
        </p:spPr>
        <p:txBody>
          <a:bodyPr>
            <a:noAutofit/>
          </a:bodyPr>
          <a:lstStyle/>
          <a:p>
            <a:r>
              <a:rPr lang="en-US" sz="6600" dirty="0">
                <a:latin typeface="Garamond" panose="02020404030301010803" pitchFamily="18" charset="0"/>
              </a:rPr>
              <a:t>City of Patterson</a:t>
            </a:r>
          </a:p>
        </p:txBody>
      </p:sp>
      <p:sp>
        <p:nvSpPr>
          <p:cNvPr id="5" name="Subtitle 2">
            <a:extLst>
              <a:ext uri="{FF2B5EF4-FFF2-40B4-BE49-F238E27FC236}">
                <a16:creationId xmlns:a16="http://schemas.microsoft.com/office/drawing/2014/main" id="{4AA1F9CF-1873-4C07-B47A-1276E0E3D35E}"/>
              </a:ext>
            </a:extLst>
          </p:cNvPr>
          <p:cNvSpPr txBox="1">
            <a:spLocks/>
          </p:cNvSpPr>
          <p:nvPr/>
        </p:nvSpPr>
        <p:spPr>
          <a:xfrm>
            <a:off x="5046263" y="5438318"/>
            <a:ext cx="3083611" cy="446626"/>
          </a:xfrm>
          <a:prstGeom prst="rect">
            <a:avLst/>
          </a:prstGeom>
        </p:spPr>
        <p:txBody>
          <a:bodyPr vert="horz" lIns="91440" tIns="0" rIns="91440" bIns="45720" rtlCol="0" anchor="b">
            <a:no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r>
              <a:rPr lang="en-US" sz="2800" dirty="0">
                <a:latin typeface="Garamond" panose="02020404030301010803" pitchFamily="18" charset="0"/>
              </a:rPr>
              <a:t>March 24, 2021</a:t>
            </a:r>
          </a:p>
        </p:txBody>
      </p:sp>
      <p:pic>
        <p:nvPicPr>
          <p:cNvPr id="7" name="Picture 6">
            <a:extLst>
              <a:ext uri="{FF2B5EF4-FFF2-40B4-BE49-F238E27FC236}">
                <a16:creationId xmlns:a16="http://schemas.microsoft.com/office/drawing/2014/main" id="{F174B7F0-B806-4B9F-AC8E-06FB13356AC7}"/>
              </a:ext>
            </a:extLst>
          </p:cNvPr>
          <p:cNvPicPr>
            <a:picLocks noChangeAspect="1"/>
          </p:cNvPicPr>
          <p:nvPr/>
        </p:nvPicPr>
        <p:blipFill>
          <a:blip r:embed="rId3"/>
          <a:stretch>
            <a:fillRect/>
          </a:stretch>
        </p:blipFill>
        <p:spPr>
          <a:xfrm>
            <a:off x="1745129" y="4849402"/>
            <a:ext cx="1460400" cy="1365087"/>
          </a:xfrm>
          <a:prstGeom prst="rect">
            <a:avLst/>
          </a:prstGeom>
        </p:spPr>
      </p:pic>
    </p:spTree>
    <p:extLst>
      <p:ext uri="{BB962C8B-B14F-4D97-AF65-F5344CB8AC3E}">
        <p14:creationId xmlns:p14="http://schemas.microsoft.com/office/powerpoint/2010/main" val="413383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F213-3C6E-4E6B-9558-DA70C4B212B7}"/>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063EC51E-2AF0-46E8-A59B-1A93CC4BF9E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0223ED2-1E02-4E91-8A50-F7AECBBFC4DA}"/>
              </a:ext>
            </a:extLst>
          </p:cNvPr>
          <p:cNvPicPr>
            <a:picLocks noChangeAspect="1"/>
          </p:cNvPicPr>
          <p:nvPr/>
        </p:nvPicPr>
        <p:blipFill>
          <a:blip r:embed="rId3"/>
          <a:stretch>
            <a:fillRect/>
          </a:stretch>
        </p:blipFill>
        <p:spPr>
          <a:xfrm>
            <a:off x="729783" y="0"/>
            <a:ext cx="10732434" cy="6858000"/>
          </a:xfrm>
          <a:prstGeom prst="rect">
            <a:avLst/>
          </a:prstGeom>
        </p:spPr>
      </p:pic>
    </p:spTree>
    <p:extLst>
      <p:ext uri="{BB962C8B-B14F-4D97-AF65-F5344CB8AC3E}">
        <p14:creationId xmlns:p14="http://schemas.microsoft.com/office/powerpoint/2010/main" val="16205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E25-9247-4AC1-ACCE-37B51F8F3FA6}"/>
              </a:ext>
            </a:extLst>
          </p:cNvPr>
          <p:cNvSpPr>
            <a:spLocks noGrp="1"/>
          </p:cNvSpPr>
          <p:nvPr>
            <p:ph type="title"/>
          </p:nvPr>
        </p:nvSpPr>
        <p:spPr/>
        <p:txBody>
          <a:bodyPr/>
          <a:lstStyle/>
          <a:p>
            <a:endParaRPr lang="en-US" dirty="0"/>
          </a:p>
        </p:txBody>
      </p:sp>
      <p:pic>
        <p:nvPicPr>
          <p:cNvPr id="6" name="Picture 7">
            <a:extLst>
              <a:ext uri="{FF2B5EF4-FFF2-40B4-BE49-F238E27FC236}">
                <a16:creationId xmlns:a16="http://schemas.microsoft.com/office/drawing/2014/main" id="{3E36E61C-03B0-4095-A64F-68BD59A147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911" y="2728205"/>
            <a:ext cx="333911" cy="3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FC59F511-6683-4EA5-BC91-51C7771240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048" y="3127639"/>
            <a:ext cx="333911" cy="3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a:extLst>
              <a:ext uri="{FF2B5EF4-FFF2-40B4-BE49-F238E27FC236}">
                <a16:creationId xmlns:a16="http://schemas.microsoft.com/office/drawing/2014/main" id="{6F795344-2E3A-4B5A-9CC7-82F9CA442B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822" y="5079341"/>
            <a:ext cx="385762"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C531EE9-FFCB-4AA7-B62B-055C2E8C546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803959" y="3127639"/>
            <a:ext cx="368710" cy="368710"/>
          </a:xfrm>
          <a:prstGeom prst="rect">
            <a:avLst/>
          </a:prstGeom>
        </p:spPr>
      </p:pic>
      <p:pic>
        <p:nvPicPr>
          <p:cNvPr id="12" name="Picture 11">
            <a:extLst>
              <a:ext uri="{FF2B5EF4-FFF2-40B4-BE49-F238E27FC236}">
                <a16:creationId xmlns:a16="http://schemas.microsoft.com/office/drawing/2014/main" id="{6DB8E5A7-0D69-4965-91E2-11DE6027199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83259" y="3629815"/>
            <a:ext cx="368710" cy="368710"/>
          </a:xfrm>
          <a:prstGeom prst="rect">
            <a:avLst/>
          </a:prstGeom>
        </p:spPr>
      </p:pic>
      <p:pic>
        <p:nvPicPr>
          <p:cNvPr id="13" name="Picture 12">
            <a:extLst>
              <a:ext uri="{FF2B5EF4-FFF2-40B4-BE49-F238E27FC236}">
                <a16:creationId xmlns:a16="http://schemas.microsoft.com/office/drawing/2014/main" id="{95397209-E101-488D-987C-037CFD11777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83259" y="2710805"/>
            <a:ext cx="368710" cy="368710"/>
          </a:xfrm>
          <a:prstGeom prst="rect">
            <a:avLst/>
          </a:prstGeom>
        </p:spPr>
      </p:pic>
      <p:pic>
        <p:nvPicPr>
          <p:cNvPr id="14" name="Picture 13">
            <a:extLst>
              <a:ext uri="{FF2B5EF4-FFF2-40B4-BE49-F238E27FC236}">
                <a16:creationId xmlns:a16="http://schemas.microsoft.com/office/drawing/2014/main" id="{A1268854-1C2E-4646-9506-CACAB5DB395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792555" y="368995"/>
            <a:ext cx="368710" cy="368710"/>
          </a:xfrm>
          <a:prstGeom prst="rect">
            <a:avLst/>
          </a:prstGeom>
        </p:spPr>
      </p:pic>
      <p:sp>
        <p:nvSpPr>
          <p:cNvPr id="15" name="TextBox 14">
            <a:extLst>
              <a:ext uri="{FF2B5EF4-FFF2-40B4-BE49-F238E27FC236}">
                <a16:creationId xmlns:a16="http://schemas.microsoft.com/office/drawing/2014/main" id="{828D1036-E05E-4C78-9EB8-9BCB46BE6D28}"/>
              </a:ext>
            </a:extLst>
          </p:cNvPr>
          <p:cNvSpPr txBox="1"/>
          <p:nvPr/>
        </p:nvSpPr>
        <p:spPr>
          <a:xfrm>
            <a:off x="9275391" y="382235"/>
            <a:ext cx="845574" cy="3687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Parks</a:t>
            </a:r>
          </a:p>
        </p:txBody>
      </p:sp>
      <p:pic>
        <p:nvPicPr>
          <p:cNvPr id="16" name="Picture 7">
            <a:extLst>
              <a:ext uri="{FF2B5EF4-FFF2-40B4-BE49-F238E27FC236}">
                <a16:creationId xmlns:a16="http://schemas.microsoft.com/office/drawing/2014/main" id="{D3F8F2DF-49C4-4D0E-97F5-8EDE358CEF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016" y="850926"/>
            <a:ext cx="333911" cy="3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E3549ED9-352A-4ED7-B5CE-F38AE22DBA70}"/>
              </a:ext>
            </a:extLst>
          </p:cNvPr>
          <p:cNvSpPr txBox="1"/>
          <p:nvPr/>
        </p:nvSpPr>
        <p:spPr>
          <a:xfrm>
            <a:off x="9275391" y="875557"/>
            <a:ext cx="1022555" cy="3687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Schools</a:t>
            </a:r>
          </a:p>
        </p:txBody>
      </p:sp>
      <p:pic>
        <p:nvPicPr>
          <p:cNvPr id="18" name="Picture 9">
            <a:extLst>
              <a:ext uri="{FF2B5EF4-FFF2-40B4-BE49-F238E27FC236}">
                <a16:creationId xmlns:a16="http://schemas.microsoft.com/office/drawing/2014/main" id="{EA7C1D4B-2CBB-47AD-8D00-8FAF58CE8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002" y="1346163"/>
            <a:ext cx="385762"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66DF7EB1-42DA-4460-A4E3-E7264CDC9DFE}"/>
              </a:ext>
            </a:extLst>
          </p:cNvPr>
          <p:cNvSpPr txBox="1"/>
          <p:nvPr/>
        </p:nvSpPr>
        <p:spPr>
          <a:xfrm>
            <a:off x="9229800" y="1378476"/>
            <a:ext cx="180913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Patterson Sports Complex</a:t>
            </a:r>
          </a:p>
        </p:txBody>
      </p:sp>
      <p:sp>
        <p:nvSpPr>
          <p:cNvPr id="4" name="Content Placeholder 3">
            <a:extLst>
              <a:ext uri="{FF2B5EF4-FFF2-40B4-BE49-F238E27FC236}">
                <a16:creationId xmlns:a16="http://schemas.microsoft.com/office/drawing/2014/main" id="{C7E7A031-265A-4354-AFE2-C5D9A6E8056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FCD942F-873F-4C2B-871B-C104EB817EEA}"/>
              </a:ext>
            </a:extLst>
          </p:cNvPr>
          <p:cNvPicPr>
            <a:picLocks noChangeAspect="1"/>
          </p:cNvPicPr>
          <p:nvPr/>
        </p:nvPicPr>
        <p:blipFill>
          <a:blip r:embed="rId7"/>
          <a:stretch>
            <a:fillRect/>
          </a:stretch>
        </p:blipFill>
        <p:spPr>
          <a:xfrm>
            <a:off x="725023" y="0"/>
            <a:ext cx="10741953" cy="6858000"/>
          </a:xfrm>
          <a:prstGeom prst="rect">
            <a:avLst/>
          </a:prstGeom>
        </p:spPr>
      </p:pic>
    </p:spTree>
    <p:extLst>
      <p:ext uri="{BB962C8B-B14F-4D97-AF65-F5344CB8AC3E}">
        <p14:creationId xmlns:p14="http://schemas.microsoft.com/office/powerpoint/2010/main" val="148294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28C3-2384-4833-AF2A-2D7C555B9903}"/>
              </a:ext>
            </a:extLst>
          </p:cNvPr>
          <p:cNvSpPr>
            <a:spLocks noGrp="1"/>
          </p:cNvSpPr>
          <p:nvPr>
            <p:ph type="title"/>
          </p:nvPr>
        </p:nvSpPr>
        <p:spPr>
          <a:xfrm>
            <a:off x="2220071" y="820397"/>
            <a:ext cx="7958331" cy="1077229"/>
          </a:xfrm>
        </p:spPr>
        <p:txBody>
          <a:bodyPr>
            <a:noAutofit/>
          </a:bodyPr>
          <a:lstStyle/>
          <a:p>
            <a:pPr algn="ctr"/>
            <a:r>
              <a:rPr lang="en-US" u="sng" dirty="0"/>
              <a:t>Updated Project Milestones</a:t>
            </a:r>
          </a:p>
        </p:txBody>
      </p:sp>
      <p:graphicFrame>
        <p:nvGraphicFramePr>
          <p:cNvPr id="7" name="Content Placeholder 2">
            <a:extLst>
              <a:ext uri="{FF2B5EF4-FFF2-40B4-BE49-F238E27FC236}">
                <a16:creationId xmlns:a16="http://schemas.microsoft.com/office/drawing/2014/main" id="{049667FF-CA01-4CCD-8531-DE3AA1A4BB23}"/>
              </a:ext>
            </a:extLst>
          </p:cNvPr>
          <p:cNvGraphicFramePr>
            <a:graphicFrameLocks noGrp="1"/>
          </p:cNvGraphicFramePr>
          <p:nvPr>
            <p:ph idx="1"/>
            <p:extLst>
              <p:ext uri="{D42A27DB-BD31-4B8C-83A1-F6EECF244321}">
                <p14:modId xmlns:p14="http://schemas.microsoft.com/office/powerpoint/2010/main" val="569080710"/>
              </p:ext>
            </p:extLst>
          </p:nvPr>
        </p:nvGraphicFramePr>
        <p:xfrm>
          <a:off x="1849348" y="1681869"/>
          <a:ext cx="8908798" cy="4107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8094-2137-4A1C-8BE8-3F52819DD920}"/>
              </a:ext>
            </a:extLst>
          </p:cNvPr>
          <p:cNvSpPr>
            <a:spLocks noGrp="1"/>
          </p:cNvSpPr>
          <p:nvPr>
            <p:ph type="title"/>
          </p:nvPr>
        </p:nvSpPr>
        <p:spPr>
          <a:xfrm>
            <a:off x="2035939" y="946781"/>
            <a:ext cx="7958331" cy="779278"/>
          </a:xfrm>
        </p:spPr>
        <p:txBody>
          <a:bodyPr>
            <a:normAutofit fontScale="90000"/>
          </a:bodyPr>
          <a:lstStyle/>
          <a:p>
            <a:pPr algn="ctr"/>
            <a:r>
              <a:rPr lang="en-US" u="sng" dirty="0"/>
              <a:t>Potential Concerns Discussed Previously</a:t>
            </a:r>
          </a:p>
        </p:txBody>
      </p:sp>
      <p:sp>
        <p:nvSpPr>
          <p:cNvPr id="3" name="Content Placeholder 2">
            <a:extLst>
              <a:ext uri="{FF2B5EF4-FFF2-40B4-BE49-F238E27FC236}">
                <a16:creationId xmlns:a16="http://schemas.microsoft.com/office/drawing/2014/main" id="{5C235DFB-8E53-4CE4-88E6-65805BCABC07}"/>
              </a:ext>
            </a:extLst>
          </p:cNvPr>
          <p:cNvSpPr>
            <a:spLocks noGrp="1"/>
          </p:cNvSpPr>
          <p:nvPr>
            <p:ph idx="1"/>
          </p:nvPr>
        </p:nvSpPr>
        <p:spPr>
          <a:xfrm>
            <a:off x="2035939" y="1726059"/>
            <a:ext cx="8250149" cy="4341989"/>
          </a:xfrm>
        </p:spPr>
        <p:txBody>
          <a:bodyPr>
            <a:noAutofit/>
          </a:bodyPr>
          <a:lstStyle/>
          <a:p>
            <a:r>
              <a:rPr lang="en-US" sz="4000" dirty="0"/>
              <a:t>Trees being Planted with this project</a:t>
            </a:r>
          </a:p>
          <a:p>
            <a:r>
              <a:rPr lang="en-US" sz="4000" dirty="0"/>
              <a:t>Lights along the Trail</a:t>
            </a:r>
          </a:p>
          <a:p>
            <a:r>
              <a:rPr lang="en-US" sz="4000" dirty="0"/>
              <a:t>Noise During Construction</a:t>
            </a:r>
          </a:p>
          <a:p>
            <a:r>
              <a:rPr lang="en-US" sz="4000" dirty="0"/>
              <a:t>Maintaining Safety Along the Trail</a:t>
            </a:r>
          </a:p>
        </p:txBody>
      </p:sp>
    </p:spTree>
    <p:extLst>
      <p:ext uri="{BB962C8B-B14F-4D97-AF65-F5344CB8AC3E}">
        <p14:creationId xmlns:p14="http://schemas.microsoft.com/office/powerpoint/2010/main" val="370820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8094-2137-4A1C-8BE8-3F52819DD920}"/>
              </a:ext>
            </a:extLst>
          </p:cNvPr>
          <p:cNvSpPr>
            <a:spLocks noGrp="1"/>
          </p:cNvSpPr>
          <p:nvPr>
            <p:ph type="title"/>
          </p:nvPr>
        </p:nvSpPr>
        <p:spPr>
          <a:xfrm>
            <a:off x="2035939" y="946781"/>
            <a:ext cx="7958331" cy="779278"/>
          </a:xfrm>
        </p:spPr>
        <p:txBody>
          <a:bodyPr>
            <a:normAutofit fontScale="90000"/>
          </a:bodyPr>
          <a:lstStyle/>
          <a:p>
            <a:pPr algn="ctr"/>
            <a:r>
              <a:rPr lang="en-US" u="sng" dirty="0"/>
              <a:t>Potential Concerns Discussed Previously Continued</a:t>
            </a:r>
          </a:p>
        </p:txBody>
      </p:sp>
      <p:sp>
        <p:nvSpPr>
          <p:cNvPr id="3" name="Content Placeholder 2">
            <a:extLst>
              <a:ext uri="{FF2B5EF4-FFF2-40B4-BE49-F238E27FC236}">
                <a16:creationId xmlns:a16="http://schemas.microsoft.com/office/drawing/2014/main" id="{5C235DFB-8E53-4CE4-88E6-65805BCABC07}"/>
              </a:ext>
            </a:extLst>
          </p:cNvPr>
          <p:cNvSpPr>
            <a:spLocks noGrp="1"/>
          </p:cNvSpPr>
          <p:nvPr>
            <p:ph idx="1"/>
          </p:nvPr>
        </p:nvSpPr>
        <p:spPr>
          <a:xfrm>
            <a:off x="2035939" y="1726059"/>
            <a:ext cx="8250149" cy="4341989"/>
          </a:xfrm>
        </p:spPr>
        <p:txBody>
          <a:bodyPr>
            <a:noAutofit/>
          </a:bodyPr>
          <a:lstStyle/>
          <a:p>
            <a:r>
              <a:rPr lang="en-US" sz="4000" dirty="0"/>
              <a:t>Bench and trash can locations</a:t>
            </a:r>
          </a:p>
          <a:p>
            <a:r>
              <a:rPr lang="en-US" sz="4000" dirty="0"/>
              <a:t>Centerline along the path</a:t>
            </a:r>
          </a:p>
          <a:p>
            <a:r>
              <a:rPr lang="en-US" sz="4000" dirty="0"/>
              <a:t>Access to the trail</a:t>
            </a:r>
          </a:p>
        </p:txBody>
      </p:sp>
    </p:spTree>
    <p:extLst>
      <p:ext uri="{BB962C8B-B14F-4D97-AF65-F5344CB8AC3E}">
        <p14:creationId xmlns:p14="http://schemas.microsoft.com/office/powerpoint/2010/main" val="379013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8094-2137-4A1C-8BE8-3F52819DD920}"/>
              </a:ext>
            </a:extLst>
          </p:cNvPr>
          <p:cNvSpPr>
            <a:spLocks noGrp="1"/>
          </p:cNvSpPr>
          <p:nvPr>
            <p:ph type="title"/>
          </p:nvPr>
        </p:nvSpPr>
        <p:spPr>
          <a:xfrm>
            <a:off x="2035939" y="946781"/>
            <a:ext cx="7958331" cy="779278"/>
          </a:xfrm>
        </p:spPr>
        <p:txBody>
          <a:bodyPr/>
          <a:lstStyle/>
          <a:p>
            <a:pPr algn="ctr"/>
            <a:r>
              <a:rPr lang="en-US" u="sng" dirty="0"/>
              <a:t>Trees Planted with this Project</a:t>
            </a:r>
          </a:p>
        </p:txBody>
      </p:sp>
      <p:sp>
        <p:nvSpPr>
          <p:cNvPr id="3" name="Content Placeholder 2">
            <a:extLst>
              <a:ext uri="{FF2B5EF4-FFF2-40B4-BE49-F238E27FC236}">
                <a16:creationId xmlns:a16="http://schemas.microsoft.com/office/drawing/2014/main" id="{5C235DFB-8E53-4CE4-88E6-65805BCABC07}"/>
              </a:ext>
            </a:extLst>
          </p:cNvPr>
          <p:cNvSpPr>
            <a:spLocks noGrp="1"/>
          </p:cNvSpPr>
          <p:nvPr>
            <p:ph idx="1"/>
          </p:nvPr>
        </p:nvSpPr>
        <p:spPr>
          <a:xfrm>
            <a:off x="2035939" y="1726059"/>
            <a:ext cx="8250149" cy="4341989"/>
          </a:xfrm>
        </p:spPr>
        <p:txBody>
          <a:bodyPr>
            <a:noAutofit/>
          </a:bodyPr>
          <a:lstStyle/>
          <a:p>
            <a:pPr lvl="1"/>
            <a:r>
              <a:rPr lang="en-US" sz="2700" dirty="0"/>
              <a:t>Tree selection for the project was a joint effort between the Parks and Urban Forestry Division. Selections were based on the attributes below:</a:t>
            </a:r>
          </a:p>
          <a:p>
            <a:pPr lvl="1"/>
            <a:r>
              <a:rPr lang="en-US" sz="2700" dirty="0"/>
              <a:t>Water needs (all tree selections are low or moderate). Approved for this hydro region.</a:t>
            </a:r>
          </a:p>
          <a:p>
            <a:pPr lvl="1"/>
            <a:r>
              <a:rPr lang="en-US" sz="2700" dirty="0"/>
              <a:t>Tree stature such as height and spread and spacing</a:t>
            </a:r>
          </a:p>
          <a:p>
            <a:pPr lvl="1"/>
            <a:r>
              <a:rPr lang="en-US" sz="2700" dirty="0"/>
              <a:t>Known history with trees and required maintenance</a:t>
            </a:r>
          </a:p>
          <a:p>
            <a:endParaRPr lang="en-US" sz="2900" dirty="0"/>
          </a:p>
        </p:txBody>
      </p:sp>
    </p:spTree>
    <p:extLst>
      <p:ext uri="{BB962C8B-B14F-4D97-AF65-F5344CB8AC3E}">
        <p14:creationId xmlns:p14="http://schemas.microsoft.com/office/powerpoint/2010/main" val="3430739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C4C-6688-432F-B990-B3E09A289F04}"/>
              </a:ext>
            </a:extLst>
          </p:cNvPr>
          <p:cNvSpPr>
            <a:spLocks noGrp="1"/>
          </p:cNvSpPr>
          <p:nvPr>
            <p:ph type="title"/>
          </p:nvPr>
        </p:nvSpPr>
        <p:spPr>
          <a:xfrm>
            <a:off x="2348668" y="612847"/>
            <a:ext cx="7958331" cy="1077229"/>
          </a:xfrm>
        </p:spPr>
        <p:txBody>
          <a:bodyPr>
            <a:normAutofit/>
          </a:bodyPr>
          <a:lstStyle/>
          <a:p>
            <a:pPr algn="ctr"/>
            <a:r>
              <a:rPr lang="en-US" u="sng" dirty="0"/>
              <a:t>Lights Along the Trail</a:t>
            </a:r>
          </a:p>
        </p:txBody>
      </p:sp>
      <p:sp>
        <p:nvSpPr>
          <p:cNvPr id="3" name="Content Placeholder 2">
            <a:extLst>
              <a:ext uri="{FF2B5EF4-FFF2-40B4-BE49-F238E27FC236}">
                <a16:creationId xmlns:a16="http://schemas.microsoft.com/office/drawing/2014/main" id="{91318502-BC3A-4559-82CC-727B19FF8298}"/>
              </a:ext>
            </a:extLst>
          </p:cNvPr>
          <p:cNvSpPr>
            <a:spLocks noGrp="1"/>
          </p:cNvSpPr>
          <p:nvPr>
            <p:ph idx="1"/>
          </p:nvPr>
        </p:nvSpPr>
        <p:spPr>
          <a:xfrm>
            <a:off x="2013324" y="1257301"/>
            <a:ext cx="8293675" cy="4085262"/>
          </a:xfrm>
        </p:spPr>
        <p:txBody>
          <a:bodyPr>
            <a:noAutofit/>
          </a:bodyPr>
          <a:lstStyle/>
          <a:p>
            <a:pPr lvl="0">
              <a:buClr>
                <a:srgbClr val="8EC0C1"/>
              </a:buClr>
            </a:pPr>
            <a:r>
              <a:rPr lang="en-US" sz="2900" dirty="0">
                <a:solidFill>
                  <a:prstClr val="white"/>
                </a:solidFill>
              </a:rPr>
              <a:t>Lights will be hooded and directed away from nearby residential neighborhoods</a:t>
            </a:r>
          </a:p>
          <a:p>
            <a:pPr lvl="0">
              <a:buClr>
                <a:srgbClr val="8EC0C1"/>
              </a:buClr>
            </a:pPr>
            <a:r>
              <a:rPr lang="en-US" sz="2900" dirty="0">
                <a:solidFill>
                  <a:prstClr val="white"/>
                </a:solidFill>
              </a:rPr>
              <a:t>Compliance with California Building Code, Title 24, California Code of Regulations, will ensure that light and glare impacts from the proposed project will not have a significant impact to residents. </a:t>
            </a:r>
            <a:endParaRPr lang="en-US" sz="2900" dirty="0"/>
          </a:p>
        </p:txBody>
      </p:sp>
    </p:spTree>
    <p:extLst>
      <p:ext uri="{BB962C8B-B14F-4D97-AF65-F5344CB8AC3E}">
        <p14:creationId xmlns:p14="http://schemas.microsoft.com/office/powerpoint/2010/main" val="114049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C4C-6688-432F-B990-B3E09A289F04}"/>
              </a:ext>
            </a:extLst>
          </p:cNvPr>
          <p:cNvSpPr>
            <a:spLocks noGrp="1"/>
          </p:cNvSpPr>
          <p:nvPr>
            <p:ph type="title"/>
          </p:nvPr>
        </p:nvSpPr>
        <p:spPr>
          <a:xfrm>
            <a:off x="2348668" y="612847"/>
            <a:ext cx="7958331" cy="1077229"/>
          </a:xfrm>
        </p:spPr>
        <p:txBody>
          <a:bodyPr>
            <a:normAutofit/>
          </a:bodyPr>
          <a:lstStyle/>
          <a:p>
            <a:pPr algn="ctr"/>
            <a:r>
              <a:rPr lang="en-US" u="sng" dirty="0"/>
              <a:t>Noise During Construction</a:t>
            </a:r>
          </a:p>
        </p:txBody>
      </p:sp>
      <p:sp>
        <p:nvSpPr>
          <p:cNvPr id="3" name="Content Placeholder 2">
            <a:extLst>
              <a:ext uri="{FF2B5EF4-FFF2-40B4-BE49-F238E27FC236}">
                <a16:creationId xmlns:a16="http://schemas.microsoft.com/office/drawing/2014/main" id="{91318502-BC3A-4559-82CC-727B19FF8298}"/>
              </a:ext>
            </a:extLst>
          </p:cNvPr>
          <p:cNvSpPr>
            <a:spLocks noGrp="1"/>
          </p:cNvSpPr>
          <p:nvPr>
            <p:ph idx="1"/>
          </p:nvPr>
        </p:nvSpPr>
        <p:spPr>
          <a:xfrm>
            <a:off x="2013324" y="1257301"/>
            <a:ext cx="8293675" cy="4085262"/>
          </a:xfrm>
        </p:spPr>
        <p:txBody>
          <a:bodyPr>
            <a:noAutofit/>
          </a:bodyPr>
          <a:lstStyle/>
          <a:p>
            <a:pPr lvl="0">
              <a:buClr>
                <a:srgbClr val="8EC0C1"/>
              </a:buClr>
            </a:pPr>
            <a:r>
              <a:rPr lang="en-US" sz="2900" dirty="0">
                <a:solidFill>
                  <a:prstClr val="white"/>
                </a:solidFill>
              </a:rPr>
              <a:t>Construction activities shall be restricted to the hours of 7:00 a.m. to 6:00 p.m., Monday through Friday.</a:t>
            </a:r>
          </a:p>
          <a:p>
            <a:pPr lvl="0">
              <a:buClr>
                <a:srgbClr val="8EC0C1"/>
              </a:buClr>
            </a:pPr>
            <a:r>
              <a:rPr lang="en-US" sz="2900" dirty="0">
                <a:solidFill>
                  <a:prstClr val="white"/>
                </a:solidFill>
              </a:rPr>
              <a:t>Construction work on Saturday will only be permitted for extenuating circumstances with the approval of the City Engineer.   </a:t>
            </a:r>
          </a:p>
          <a:p>
            <a:pPr lvl="0">
              <a:buClr>
                <a:srgbClr val="8EC0C1"/>
              </a:buClr>
            </a:pPr>
            <a:r>
              <a:rPr lang="en-US" sz="2900" dirty="0">
                <a:solidFill>
                  <a:prstClr val="white"/>
                </a:solidFill>
              </a:rPr>
              <a:t>No construction will take place on Sundays or federal and state holidays</a:t>
            </a:r>
            <a:endParaRPr lang="en-US" sz="2900" dirty="0"/>
          </a:p>
        </p:txBody>
      </p:sp>
    </p:spTree>
    <p:extLst>
      <p:ext uri="{BB962C8B-B14F-4D97-AF65-F5344CB8AC3E}">
        <p14:creationId xmlns:p14="http://schemas.microsoft.com/office/powerpoint/2010/main" val="296781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C4C-6688-432F-B990-B3E09A289F04}"/>
              </a:ext>
            </a:extLst>
          </p:cNvPr>
          <p:cNvSpPr>
            <a:spLocks noGrp="1"/>
          </p:cNvSpPr>
          <p:nvPr>
            <p:ph type="title"/>
          </p:nvPr>
        </p:nvSpPr>
        <p:spPr>
          <a:xfrm>
            <a:off x="2348668" y="612847"/>
            <a:ext cx="7958331" cy="1077229"/>
          </a:xfrm>
        </p:spPr>
        <p:txBody>
          <a:bodyPr>
            <a:normAutofit/>
          </a:bodyPr>
          <a:lstStyle/>
          <a:p>
            <a:pPr algn="ctr"/>
            <a:r>
              <a:rPr lang="en-US" u="sng" dirty="0"/>
              <a:t>Noise During Construction</a:t>
            </a:r>
          </a:p>
        </p:txBody>
      </p:sp>
      <p:sp>
        <p:nvSpPr>
          <p:cNvPr id="3" name="Content Placeholder 2">
            <a:extLst>
              <a:ext uri="{FF2B5EF4-FFF2-40B4-BE49-F238E27FC236}">
                <a16:creationId xmlns:a16="http://schemas.microsoft.com/office/drawing/2014/main" id="{91318502-BC3A-4559-82CC-727B19FF8298}"/>
              </a:ext>
            </a:extLst>
          </p:cNvPr>
          <p:cNvSpPr>
            <a:spLocks noGrp="1"/>
          </p:cNvSpPr>
          <p:nvPr>
            <p:ph idx="1"/>
          </p:nvPr>
        </p:nvSpPr>
        <p:spPr>
          <a:xfrm>
            <a:off x="2013324" y="1257301"/>
            <a:ext cx="8293675" cy="4085262"/>
          </a:xfrm>
        </p:spPr>
        <p:txBody>
          <a:bodyPr>
            <a:noAutofit/>
          </a:bodyPr>
          <a:lstStyle/>
          <a:p>
            <a:pPr lvl="0">
              <a:buClr>
                <a:srgbClr val="8EC0C1"/>
              </a:buClr>
            </a:pPr>
            <a:r>
              <a:rPr lang="en-US" sz="2900" dirty="0">
                <a:solidFill>
                  <a:prstClr val="white"/>
                </a:solidFill>
              </a:rPr>
              <a:t>A “construction liaison” shall be designated to ensure coordination between construction staff and neighbors. Occupants and property owners of residences within 400 feet of construction activity shall be notified in writing of the construction schedule and the contact information for the construction liaison.</a:t>
            </a:r>
            <a:endParaRPr lang="en-US" sz="2900" dirty="0"/>
          </a:p>
        </p:txBody>
      </p:sp>
    </p:spTree>
    <p:extLst>
      <p:ext uri="{BB962C8B-B14F-4D97-AF65-F5344CB8AC3E}">
        <p14:creationId xmlns:p14="http://schemas.microsoft.com/office/powerpoint/2010/main" val="218821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C4C-6688-432F-B990-B3E09A289F04}"/>
              </a:ext>
            </a:extLst>
          </p:cNvPr>
          <p:cNvSpPr>
            <a:spLocks noGrp="1"/>
          </p:cNvSpPr>
          <p:nvPr>
            <p:ph type="title"/>
          </p:nvPr>
        </p:nvSpPr>
        <p:spPr>
          <a:xfrm>
            <a:off x="2348668" y="612847"/>
            <a:ext cx="7958331" cy="1077229"/>
          </a:xfrm>
        </p:spPr>
        <p:txBody>
          <a:bodyPr>
            <a:normAutofit/>
          </a:bodyPr>
          <a:lstStyle/>
          <a:p>
            <a:pPr algn="ctr"/>
            <a:r>
              <a:rPr lang="en-US" u="sng" dirty="0"/>
              <a:t>Maintaining Safety Along the Trail</a:t>
            </a:r>
          </a:p>
        </p:txBody>
      </p:sp>
      <p:sp>
        <p:nvSpPr>
          <p:cNvPr id="3" name="Content Placeholder 2">
            <a:extLst>
              <a:ext uri="{FF2B5EF4-FFF2-40B4-BE49-F238E27FC236}">
                <a16:creationId xmlns:a16="http://schemas.microsoft.com/office/drawing/2014/main" id="{91318502-BC3A-4559-82CC-727B19FF8298}"/>
              </a:ext>
            </a:extLst>
          </p:cNvPr>
          <p:cNvSpPr>
            <a:spLocks noGrp="1"/>
          </p:cNvSpPr>
          <p:nvPr>
            <p:ph idx="1"/>
          </p:nvPr>
        </p:nvSpPr>
        <p:spPr>
          <a:xfrm>
            <a:off x="2013324" y="1257301"/>
            <a:ext cx="8293675" cy="4085262"/>
          </a:xfrm>
        </p:spPr>
        <p:txBody>
          <a:bodyPr>
            <a:noAutofit/>
          </a:bodyPr>
          <a:lstStyle/>
          <a:p>
            <a:pPr lvl="0">
              <a:buClr>
                <a:srgbClr val="8EC0C1"/>
              </a:buClr>
            </a:pPr>
            <a:r>
              <a:rPr lang="en-US" sz="2900" dirty="0">
                <a:solidFill>
                  <a:prstClr val="white"/>
                </a:solidFill>
              </a:rPr>
              <a:t>Lights will be placed along the trail to maintain a well light area</a:t>
            </a:r>
          </a:p>
          <a:p>
            <a:pPr lvl="0">
              <a:buClr>
                <a:srgbClr val="8EC0C1"/>
              </a:buClr>
            </a:pPr>
            <a:r>
              <a:rPr lang="en-US" sz="2900" dirty="0">
                <a:solidFill>
                  <a:prstClr val="white"/>
                </a:solidFill>
              </a:rPr>
              <a:t>Lights will be placed in the undercrossing as well</a:t>
            </a:r>
          </a:p>
          <a:p>
            <a:pPr lvl="0">
              <a:buClr>
                <a:srgbClr val="8EC0C1"/>
              </a:buClr>
            </a:pPr>
            <a:r>
              <a:rPr lang="en-US" sz="2900" dirty="0">
                <a:solidFill>
                  <a:prstClr val="white"/>
                </a:solidFill>
              </a:rPr>
              <a:t>The trail is rated for vehicular traffic as necessary.  Maintenance or emergency vehicles will have access.  </a:t>
            </a:r>
            <a:endParaRPr lang="en-US" sz="2900" dirty="0"/>
          </a:p>
        </p:txBody>
      </p:sp>
    </p:spTree>
    <p:extLst>
      <p:ext uri="{BB962C8B-B14F-4D97-AF65-F5344CB8AC3E}">
        <p14:creationId xmlns:p14="http://schemas.microsoft.com/office/powerpoint/2010/main" val="137211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28C3-2384-4833-AF2A-2D7C555B9903}"/>
              </a:ext>
            </a:extLst>
          </p:cNvPr>
          <p:cNvSpPr>
            <a:spLocks noGrp="1"/>
          </p:cNvSpPr>
          <p:nvPr>
            <p:ph type="title"/>
          </p:nvPr>
        </p:nvSpPr>
        <p:spPr>
          <a:xfrm>
            <a:off x="2220071" y="820397"/>
            <a:ext cx="7958331" cy="1077229"/>
          </a:xfrm>
        </p:spPr>
        <p:txBody>
          <a:bodyPr>
            <a:noAutofit/>
          </a:bodyPr>
          <a:lstStyle/>
          <a:p>
            <a:pPr algn="ctr"/>
            <a:r>
              <a:rPr lang="en-US" u="sng" dirty="0"/>
              <a:t>City Contact Information</a:t>
            </a:r>
          </a:p>
        </p:txBody>
      </p:sp>
      <p:sp>
        <p:nvSpPr>
          <p:cNvPr id="3" name="Content Placeholder 2">
            <a:extLst>
              <a:ext uri="{FF2B5EF4-FFF2-40B4-BE49-F238E27FC236}">
                <a16:creationId xmlns:a16="http://schemas.microsoft.com/office/drawing/2014/main" id="{A3C77604-F9A9-4E4C-8A79-4B1D36C3B5B2}"/>
              </a:ext>
            </a:extLst>
          </p:cNvPr>
          <p:cNvSpPr>
            <a:spLocks noGrp="1"/>
          </p:cNvSpPr>
          <p:nvPr>
            <p:ph idx="1"/>
          </p:nvPr>
        </p:nvSpPr>
        <p:spPr>
          <a:xfrm>
            <a:off x="1849348" y="1681869"/>
            <a:ext cx="8908798" cy="4107761"/>
          </a:xfrm>
        </p:spPr>
        <p:txBody>
          <a:bodyPr>
            <a:noAutofit/>
          </a:bodyPr>
          <a:lstStyle/>
          <a:p>
            <a:r>
              <a:rPr lang="en-US" sz="2900" dirty="0"/>
              <a:t>Tiffany Rodriguez</a:t>
            </a:r>
          </a:p>
          <a:p>
            <a:r>
              <a:rPr lang="en-US" sz="2900" dirty="0"/>
              <a:t>Capital Projects Manager</a:t>
            </a:r>
          </a:p>
          <a:p>
            <a:r>
              <a:rPr lang="en-US" sz="2900" dirty="0"/>
              <a:t>Phone: (209) 895-8075</a:t>
            </a:r>
          </a:p>
          <a:p>
            <a:r>
              <a:rPr lang="en-US" sz="2900" dirty="0"/>
              <a:t>Email: tirodriguez@ci.Patterson.ca.us</a:t>
            </a:r>
          </a:p>
        </p:txBody>
      </p:sp>
    </p:spTree>
    <p:extLst>
      <p:ext uri="{BB962C8B-B14F-4D97-AF65-F5344CB8AC3E}">
        <p14:creationId xmlns:p14="http://schemas.microsoft.com/office/powerpoint/2010/main" val="210602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C4C-6688-432F-B990-B3E09A289F04}"/>
              </a:ext>
            </a:extLst>
          </p:cNvPr>
          <p:cNvSpPr>
            <a:spLocks noGrp="1"/>
          </p:cNvSpPr>
          <p:nvPr>
            <p:ph type="title"/>
          </p:nvPr>
        </p:nvSpPr>
        <p:spPr>
          <a:xfrm>
            <a:off x="2348668" y="612847"/>
            <a:ext cx="7958331" cy="1077229"/>
          </a:xfrm>
        </p:spPr>
        <p:txBody>
          <a:bodyPr>
            <a:normAutofit/>
          </a:bodyPr>
          <a:lstStyle/>
          <a:p>
            <a:pPr algn="ctr"/>
            <a:r>
              <a:rPr lang="en-US" u="sng" dirty="0"/>
              <a:t>Bench and trash can locations</a:t>
            </a:r>
          </a:p>
        </p:txBody>
      </p:sp>
      <p:sp>
        <p:nvSpPr>
          <p:cNvPr id="3" name="Content Placeholder 2">
            <a:extLst>
              <a:ext uri="{FF2B5EF4-FFF2-40B4-BE49-F238E27FC236}">
                <a16:creationId xmlns:a16="http://schemas.microsoft.com/office/drawing/2014/main" id="{91318502-BC3A-4559-82CC-727B19FF8298}"/>
              </a:ext>
            </a:extLst>
          </p:cNvPr>
          <p:cNvSpPr>
            <a:spLocks noGrp="1"/>
          </p:cNvSpPr>
          <p:nvPr>
            <p:ph idx="1"/>
          </p:nvPr>
        </p:nvSpPr>
        <p:spPr>
          <a:xfrm>
            <a:off x="2013324" y="1257301"/>
            <a:ext cx="8293675" cy="4085262"/>
          </a:xfrm>
        </p:spPr>
        <p:txBody>
          <a:bodyPr>
            <a:noAutofit/>
          </a:bodyPr>
          <a:lstStyle/>
          <a:p>
            <a:pPr lvl="0">
              <a:buClr>
                <a:srgbClr val="8EC0C1"/>
              </a:buClr>
            </a:pPr>
            <a:r>
              <a:rPr lang="en-US" sz="2900" dirty="0">
                <a:solidFill>
                  <a:prstClr val="white"/>
                </a:solidFill>
              </a:rPr>
              <a:t>Benches and trash cans will be placed along the trail</a:t>
            </a:r>
          </a:p>
          <a:p>
            <a:pPr lvl="0">
              <a:buClr>
                <a:srgbClr val="8EC0C1"/>
              </a:buClr>
            </a:pPr>
            <a:r>
              <a:rPr lang="en-US" sz="2900" dirty="0">
                <a:solidFill>
                  <a:prstClr val="white"/>
                </a:solidFill>
              </a:rPr>
              <a:t>The City will evaluate the best locations after construction is complete.</a:t>
            </a:r>
          </a:p>
          <a:p>
            <a:pPr lvl="0">
              <a:buClr>
                <a:srgbClr val="8EC0C1"/>
              </a:buClr>
            </a:pPr>
            <a:r>
              <a:rPr lang="en-US" sz="2900" dirty="0">
                <a:solidFill>
                  <a:prstClr val="white"/>
                </a:solidFill>
              </a:rPr>
              <a:t>Community input will be sought as well</a:t>
            </a:r>
          </a:p>
          <a:p>
            <a:pPr lvl="0">
              <a:buClr>
                <a:srgbClr val="8EC0C1"/>
              </a:buClr>
            </a:pPr>
            <a:r>
              <a:rPr lang="en-US" sz="2900" dirty="0">
                <a:solidFill>
                  <a:prstClr val="white"/>
                </a:solidFill>
              </a:rPr>
              <a:t>The City will look at options for sponsored benches.</a:t>
            </a:r>
            <a:endParaRPr lang="en-US" sz="2900" dirty="0"/>
          </a:p>
        </p:txBody>
      </p:sp>
    </p:spTree>
    <p:extLst>
      <p:ext uri="{BB962C8B-B14F-4D97-AF65-F5344CB8AC3E}">
        <p14:creationId xmlns:p14="http://schemas.microsoft.com/office/powerpoint/2010/main" val="373993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C4C-6688-432F-B990-B3E09A289F04}"/>
              </a:ext>
            </a:extLst>
          </p:cNvPr>
          <p:cNvSpPr>
            <a:spLocks noGrp="1"/>
          </p:cNvSpPr>
          <p:nvPr>
            <p:ph type="title"/>
          </p:nvPr>
        </p:nvSpPr>
        <p:spPr>
          <a:xfrm>
            <a:off x="2348668" y="612847"/>
            <a:ext cx="7958331" cy="1077229"/>
          </a:xfrm>
        </p:spPr>
        <p:txBody>
          <a:bodyPr>
            <a:normAutofit/>
          </a:bodyPr>
          <a:lstStyle/>
          <a:p>
            <a:pPr algn="ctr"/>
            <a:r>
              <a:rPr lang="en-US" u="sng" dirty="0"/>
              <a:t>Centerline along Bike Trail</a:t>
            </a:r>
          </a:p>
        </p:txBody>
      </p:sp>
      <p:sp>
        <p:nvSpPr>
          <p:cNvPr id="3" name="Content Placeholder 2">
            <a:extLst>
              <a:ext uri="{FF2B5EF4-FFF2-40B4-BE49-F238E27FC236}">
                <a16:creationId xmlns:a16="http://schemas.microsoft.com/office/drawing/2014/main" id="{91318502-BC3A-4559-82CC-727B19FF8298}"/>
              </a:ext>
            </a:extLst>
          </p:cNvPr>
          <p:cNvSpPr>
            <a:spLocks noGrp="1"/>
          </p:cNvSpPr>
          <p:nvPr>
            <p:ph idx="1"/>
          </p:nvPr>
        </p:nvSpPr>
        <p:spPr>
          <a:xfrm>
            <a:off x="2013324" y="1993637"/>
            <a:ext cx="8293675" cy="4085262"/>
          </a:xfrm>
        </p:spPr>
        <p:txBody>
          <a:bodyPr>
            <a:noAutofit/>
          </a:bodyPr>
          <a:lstStyle/>
          <a:p>
            <a:pPr lvl="0">
              <a:buClr>
                <a:srgbClr val="8EC0C1"/>
              </a:buClr>
            </a:pPr>
            <a:r>
              <a:rPr lang="en-US" sz="2900" dirty="0"/>
              <a:t>Yellow Centerline Stripe will be placed through the tunnel and along the approaches to the tunnel</a:t>
            </a:r>
          </a:p>
          <a:p>
            <a:pPr lvl="0">
              <a:buClr>
                <a:srgbClr val="8EC0C1"/>
              </a:buClr>
            </a:pPr>
            <a:r>
              <a:rPr lang="en-US" sz="2900" dirty="0"/>
              <a:t>Manual on Uniform Traffic Control Devices States a centerline is beneficial when:</a:t>
            </a:r>
          </a:p>
          <a:p>
            <a:pPr lvl="1">
              <a:buClr>
                <a:srgbClr val="8EC0C1"/>
              </a:buClr>
            </a:pPr>
            <a:r>
              <a:rPr lang="en-US" sz="2700" dirty="0"/>
              <a:t>There is heavy Traffic</a:t>
            </a:r>
          </a:p>
          <a:p>
            <a:pPr lvl="1">
              <a:buClr>
                <a:srgbClr val="8EC0C1"/>
              </a:buClr>
            </a:pPr>
            <a:r>
              <a:rPr lang="en-US" sz="2700" dirty="0"/>
              <a:t>On curves with restricted sight distance</a:t>
            </a:r>
          </a:p>
          <a:p>
            <a:pPr lvl="1">
              <a:buClr>
                <a:srgbClr val="8EC0C1"/>
              </a:buClr>
            </a:pPr>
            <a:r>
              <a:rPr lang="en-US" sz="2700" dirty="0"/>
              <a:t>Where the path is unlighted</a:t>
            </a:r>
            <a:endParaRPr lang="en-US" sz="2500" dirty="0"/>
          </a:p>
          <a:p>
            <a:pPr marL="0" lvl="0" indent="0">
              <a:buClr>
                <a:srgbClr val="8EC0C1"/>
              </a:buClr>
              <a:buNone/>
            </a:pPr>
            <a:endParaRPr lang="en-US" sz="2900" dirty="0"/>
          </a:p>
        </p:txBody>
      </p:sp>
    </p:spTree>
    <p:extLst>
      <p:ext uri="{BB962C8B-B14F-4D97-AF65-F5344CB8AC3E}">
        <p14:creationId xmlns:p14="http://schemas.microsoft.com/office/powerpoint/2010/main" val="315187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8C4C-6688-432F-B990-B3E09A289F04}"/>
              </a:ext>
            </a:extLst>
          </p:cNvPr>
          <p:cNvSpPr>
            <a:spLocks noGrp="1"/>
          </p:cNvSpPr>
          <p:nvPr>
            <p:ph type="title"/>
          </p:nvPr>
        </p:nvSpPr>
        <p:spPr>
          <a:xfrm>
            <a:off x="2348668" y="612847"/>
            <a:ext cx="7958331" cy="1077229"/>
          </a:xfrm>
        </p:spPr>
        <p:txBody>
          <a:bodyPr>
            <a:normAutofit/>
          </a:bodyPr>
          <a:lstStyle/>
          <a:p>
            <a:pPr algn="ctr"/>
            <a:endParaRPr lang="en-US" u="sng" dirty="0"/>
          </a:p>
        </p:txBody>
      </p:sp>
      <p:sp>
        <p:nvSpPr>
          <p:cNvPr id="3" name="Content Placeholder 2">
            <a:extLst>
              <a:ext uri="{FF2B5EF4-FFF2-40B4-BE49-F238E27FC236}">
                <a16:creationId xmlns:a16="http://schemas.microsoft.com/office/drawing/2014/main" id="{91318502-BC3A-4559-82CC-727B19FF8298}"/>
              </a:ext>
            </a:extLst>
          </p:cNvPr>
          <p:cNvSpPr>
            <a:spLocks noGrp="1"/>
          </p:cNvSpPr>
          <p:nvPr>
            <p:ph idx="1"/>
          </p:nvPr>
        </p:nvSpPr>
        <p:spPr>
          <a:xfrm>
            <a:off x="2013324" y="1257301"/>
            <a:ext cx="8293675" cy="4085262"/>
          </a:xfrm>
        </p:spPr>
        <p:txBody>
          <a:bodyPr>
            <a:noAutofit/>
          </a:bodyPr>
          <a:lstStyle/>
          <a:p>
            <a:pPr marL="0" lvl="0" indent="0">
              <a:buClr>
                <a:srgbClr val="8EC0C1"/>
              </a:buClr>
              <a:buNone/>
            </a:pPr>
            <a:endParaRPr lang="en-US" sz="2900" dirty="0">
              <a:solidFill>
                <a:prstClr val="white"/>
              </a:solidFill>
            </a:endParaRPr>
          </a:p>
        </p:txBody>
      </p:sp>
      <p:pic>
        <p:nvPicPr>
          <p:cNvPr id="5" name="Picture 4">
            <a:extLst>
              <a:ext uri="{FF2B5EF4-FFF2-40B4-BE49-F238E27FC236}">
                <a16:creationId xmlns:a16="http://schemas.microsoft.com/office/drawing/2014/main" id="{4F27F45D-68CA-4C43-8E5F-DE0BE6267B8E}"/>
              </a:ext>
            </a:extLst>
          </p:cNvPr>
          <p:cNvPicPr>
            <a:picLocks noChangeAspect="1"/>
          </p:cNvPicPr>
          <p:nvPr/>
        </p:nvPicPr>
        <p:blipFill>
          <a:blip r:embed="rId3"/>
          <a:stretch>
            <a:fillRect/>
          </a:stretch>
        </p:blipFill>
        <p:spPr>
          <a:xfrm>
            <a:off x="1686146" y="0"/>
            <a:ext cx="8819707" cy="6858000"/>
          </a:xfrm>
          <a:prstGeom prst="rect">
            <a:avLst/>
          </a:prstGeom>
        </p:spPr>
      </p:pic>
    </p:spTree>
    <p:extLst>
      <p:ext uri="{BB962C8B-B14F-4D97-AF65-F5344CB8AC3E}">
        <p14:creationId xmlns:p14="http://schemas.microsoft.com/office/powerpoint/2010/main" val="3806087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0D0F-2904-4E27-851B-017AAD40B885}"/>
              </a:ext>
            </a:extLst>
          </p:cNvPr>
          <p:cNvSpPr>
            <a:spLocks noGrp="1"/>
          </p:cNvSpPr>
          <p:nvPr>
            <p:ph type="title"/>
          </p:nvPr>
        </p:nvSpPr>
        <p:spPr>
          <a:xfrm>
            <a:off x="1940189" y="987831"/>
            <a:ext cx="8845575" cy="4259578"/>
          </a:xfrm>
        </p:spPr>
        <p:txBody>
          <a:bodyPr>
            <a:normAutofit fontScale="90000"/>
          </a:bodyPr>
          <a:lstStyle/>
          <a:p>
            <a:pPr algn="ctr"/>
            <a:r>
              <a:rPr lang="en-US" sz="3600" cap="all" dirty="0">
                <a:solidFill>
                  <a:prstClr val="white"/>
                </a:solidFill>
                <a:latin typeface="Tw Cen MT" panose="020B0602020104020603"/>
              </a:rPr>
              <a:t>Questions?</a:t>
            </a:r>
            <a:br>
              <a:rPr lang="en-US" sz="3600" cap="all" dirty="0">
                <a:solidFill>
                  <a:prstClr val="white"/>
                </a:solidFill>
                <a:latin typeface="Tw Cen MT" panose="020B0602020104020603"/>
              </a:rPr>
            </a:br>
            <a:r>
              <a:rPr lang="en-US" sz="3600" cap="all" dirty="0">
                <a:solidFill>
                  <a:prstClr val="white"/>
                </a:solidFill>
                <a:latin typeface="Tw Cen MT" panose="020B0602020104020603"/>
              </a:rPr>
              <a:t>Comments?</a:t>
            </a:r>
            <a:br>
              <a:rPr lang="en-US" sz="3600" cap="all" dirty="0">
                <a:solidFill>
                  <a:prstClr val="white"/>
                </a:solidFill>
                <a:latin typeface="Tw Cen MT" panose="020B0602020104020603"/>
              </a:rPr>
            </a:br>
            <a:br>
              <a:rPr lang="en-US" sz="3600" cap="all" dirty="0">
                <a:solidFill>
                  <a:prstClr val="white"/>
                </a:solidFill>
                <a:latin typeface="Tw Cen MT" panose="020B0602020104020603"/>
              </a:rPr>
            </a:br>
            <a:r>
              <a:rPr lang="en-US" sz="3600" cap="all" dirty="0">
                <a:solidFill>
                  <a:prstClr val="white"/>
                </a:solidFill>
                <a:latin typeface="Tw Cen MT" panose="020B0602020104020603"/>
              </a:rPr>
              <a:t>Please let us know</a:t>
            </a:r>
            <a:br>
              <a:rPr lang="en-US" sz="3600" cap="all" dirty="0">
                <a:solidFill>
                  <a:prstClr val="white"/>
                </a:solidFill>
                <a:latin typeface="Tw Cen MT" panose="020B0602020104020603"/>
              </a:rPr>
            </a:br>
            <a:br>
              <a:rPr lang="en-US" sz="3600" cap="all" dirty="0">
                <a:solidFill>
                  <a:prstClr val="white"/>
                </a:solidFill>
                <a:latin typeface="Tw Cen MT" panose="020B0602020104020603"/>
              </a:rPr>
            </a:br>
            <a:r>
              <a:rPr lang="en-US" sz="3600" cap="all" dirty="0">
                <a:solidFill>
                  <a:prstClr val="white"/>
                </a:solidFill>
                <a:latin typeface="Tw Cen MT" panose="020B0602020104020603"/>
              </a:rPr>
              <a:t>Tiffany Rodriguez</a:t>
            </a:r>
            <a:br>
              <a:rPr lang="en-US" sz="3600" cap="all" dirty="0">
                <a:solidFill>
                  <a:prstClr val="white"/>
                </a:solidFill>
                <a:latin typeface="Tw Cen MT" panose="020B0602020104020603"/>
              </a:rPr>
            </a:br>
            <a:r>
              <a:rPr lang="en-US" sz="3600" cap="all" dirty="0">
                <a:solidFill>
                  <a:prstClr val="white"/>
                </a:solidFill>
                <a:latin typeface="Tw Cen MT" panose="020B0602020104020603"/>
              </a:rPr>
              <a:t>Capital Projects Manager</a:t>
            </a:r>
            <a:br>
              <a:rPr lang="en-US" sz="3600" cap="all" dirty="0">
                <a:solidFill>
                  <a:prstClr val="white"/>
                </a:solidFill>
                <a:latin typeface="Tw Cen MT" panose="020B0602020104020603"/>
              </a:rPr>
            </a:br>
            <a:r>
              <a:rPr lang="en-US" sz="3600" cap="all" dirty="0">
                <a:solidFill>
                  <a:prstClr val="white"/>
                </a:solidFill>
                <a:latin typeface="Tw Cen MT" panose="020B0602020104020603"/>
              </a:rPr>
              <a:t>Phone: (209) 895-8075</a:t>
            </a:r>
            <a:br>
              <a:rPr lang="en-US" sz="3600" cap="all" dirty="0">
                <a:solidFill>
                  <a:prstClr val="white"/>
                </a:solidFill>
                <a:latin typeface="Tw Cen MT" panose="020B0602020104020603"/>
              </a:rPr>
            </a:br>
            <a:r>
              <a:rPr lang="en-US" sz="3600" cap="all" dirty="0">
                <a:solidFill>
                  <a:prstClr val="white"/>
                </a:solidFill>
                <a:latin typeface="Tw Cen MT" panose="020B0602020104020603"/>
              </a:rPr>
              <a:t>Email: tirodriguez@ci.Patterson.ca.us</a:t>
            </a:r>
            <a:br>
              <a:rPr lang="en-US" sz="3600" cap="all" dirty="0">
                <a:solidFill>
                  <a:prstClr val="white"/>
                </a:solidFill>
                <a:latin typeface="Tw Cen MT" panose="020B0602020104020603"/>
              </a:rPr>
            </a:br>
            <a:r>
              <a:rPr lang="en-US" sz="3600" cap="all" dirty="0">
                <a:solidFill>
                  <a:prstClr val="white"/>
                </a:solidFill>
                <a:latin typeface="Tw Cen MT" panose="020B0602020104020603"/>
              </a:rPr>
              <a:t> </a:t>
            </a:r>
            <a:endParaRPr lang="en-US" dirty="0"/>
          </a:p>
        </p:txBody>
      </p:sp>
    </p:spTree>
    <p:extLst>
      <p:ext uri="{BB962C8B-B14F-4D97-AF65-F5344CB8AC3E}">
        <p14:creationId xmlns:p14="http://schemas.microsoft.com/office/powerpoint/2010/main" val="160694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28C3-2384-4833-AF2A-2D7C555B9903}"/>
              </a:ext>
            </a:extLst>
          </p:cNvPr>
          <p:cNvSpPr>
            <a:spLocks noGrp="1"/>
          </p:cNvSpPr>
          <p:nvPr>
            <p:ph type="title"/>
          </p:nvPr>
        </p:nvSpPr>
        <p:spPr>
          <a:xfrm>
            <a:off x="2220071" y="820397"/>
            <a:ext cx="7958331" cy="1077229"/>
          </a:xfrm>
        </p:spPr>
        <p:txBody>
          <a:bodyPr>
            <a:noAutofit/>
          </a:bodyPr>
          <a:lstStyle/>
          <a:p>
            <a:pPr algn="ctr"/>
            <a:r>
              <a:rPr lang="en-US" u="sng" dirty="0"/>
              <a:t>Previous Community Presentation Talking Points </a:t>
            </a:r>
          </a:p>
        </p:txBody>
      </p:sp>
      <p:sp>
        <p:nvSpPr>
          <p:cNvPr id="3" name="Content Placeholder 2">
            <a:extLst>
              <a:ext uri="{FF2B5EF4-FFF2-40B4-BE49-F238E27FC236}">
                <a16:creationId xmlns:a16="http://schemas.microsoft.com/office/drawing/2014/main" id="{A3C77604-F9A9-4E4C-8A79-4B1D36C3B5B2}"/>
              </a:ext>
            </a:extLst>
          </p:cNvPr>
          <p:cNvSpPr>
            <a:spLocks noGrp="1"/>
          </p:cNvSpPr>
          <p:nvPr>
            <p:ph idx="1"/>
          </p:nvPr>
        </p:nvSpPr>
        <p:spPr>
          <a:xfrm>
            <a:off x="1849348" y="1681869"/>
            <a:ext cx="8908798" cy="4107761"/>
          </a:xfrm>
        </p:spPr>
        <p:txBody>
          <a:bodyPr>
            <a:noAutofit/>
          </a:bodyPr>
          <a:lstStyle/>
          <a:p>
            <a:r>
              <a:rPr lang="en-US" sz="2900" dirty="0"/>
              <a:t>Review Project Details</a:t>
            </a:r>
          </a:p>
          <a:p>
            <a:r>
              <a:rPr lang="en-US" sz="2900" dirty="0"/>
              <a:t>Discuss Project Timelines</a:t>
            </a:r>
          </a:p>
          <a:p>
            <a:r>
              <a:rPr lang="en-US" sz="2900" dirty="0"/>
              <a:t>Address possible concerns</a:t>
            </a:r>
          </a:p>
          <a:p>
            <a:r>
              <a:rPr lang="en-US" sz="2900" dirty="0"/>
              <a:t>Future of the Trail: potential bicycle parking locations, sponsorship of benches, bicycle education campaign </a:t>
            </a:r>
          </a:p>
        </p:txBody>
      </p:sp>
    </p:spTree>
    <p:extLst>
      <p:ext uri="{BB962C8B-B14F-4D97-AF65-F5344CB8AC3E}">
        <p14:creationId xmlns:p14="http://schemas.microsoft.com/office/powerpoint/2010/main" val="419570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28C3-2384-4833-AF2A-2D7C555B9903}"/>
              </a:ext>
            </a:extLst>
          </p:cNvPr>
          <p:cNvSpPr>
            <a:spLocks noGrp="1"/>
          </p:cNvSpPr>
          <p:nvPr>
            <p:ph type="title"/>
          </p:nvPr>
        </p:nvSpPr>
        <p:spPr>
          <a:xfrm>
            <a:off x="2220071" y="820397"/>
            <a:ext cx="7958331" cy="1077229"/>
          </a:xfrm>
        </p:spPr>
        <p:txBody>
          <a:bodyPr>
            <a:noAutofit/>
          </a:bodyPr>
          <a:lstStyle/>
          <a:p>
            <a:pPr algn="ctr"/>
            <a:r>
              <a:rPr lang="en-US" u="sng" dirty="0"/>
              <a:t>Overview of Current Community Presentation </a:t>
            </a:r>
          </a:p>
        </p:txBody>
      </p:sp>
      <p:sp>
        <p:nvSpPr>
          <p:cNvPr id="3" name="Content Placeholder 2">
            <a:extLst>
              <a:ext uri="{FF2B5EF4-FFF2-40B4-BE49-F238E27FC236}">
                <a16:creationId xmlns:a16="http://schemas.microsoft.com/office/drawing/2014/main" id="{A3C77604-F9A9-4E4C-8A79-4B1D36C3B5B2}"/>
              </a:ext>
            </a:extLst>
          </p:cNvPr>
          <p:cNvSpPr>
            <a:spLocks noGrp="1"/>
          </p:cNvSpPr>
          <p:nvPr>
            <p:ph idx="1"/>
          </p:nvPr>
        </p:nvSpPr>
        <p:spPr>
          <a:xfrm>
            <a:off x="1849348" y="1681869"/>
            <a:ext cx="8908798" cy="4107761"/>
          </a:xfrm>
        </p:spPr>
        <p:txBody>
          <a:bodyPr>
            <a:noAutofit/>
          </a:bodyPr>
          <a:lstStyle/>
          <a:p>
            <a:r>
              <a:rPr lang="en-US" sz="2900" dirty="0"/>
              <a:t>Review Project Plans and Bike Trail Layout</a:t>
            </a:r>
          </a:p>
          <a:p>
            <a:r>
              <a:rPr lang="en-US" sz="2900" dirty="0"/>
              <a:t>Discuss Updated Project Timelines</a:t>
            </a:r>
          </a:p>
          <a:p>
            <a:r>
              <a:rPr lang="en-US" sz="2900" dirty="0"/>
              <a:t>Address Possible Concerns from previous presentations</a:t>
            </a:r>
          </a:p>
        </p:txBody>
      </p:sp>
    </p:spTree>
    <p:extLst>
      <p:ext uri="{BB962C8B-B14F-4D97-AF65-F5344CB8AC3E}">
        <p14:creationId xmlns:p14="http://schemas.microsoft.com/office/powerpoint/2010/main" val="420351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28C3-2384-4833-AF2A-2D7C555B9903}"/>
              </a:ext>
            </a:extLst>
          </p:cNvPr>
          <p:cNvSpPr>
            <a:spLocks noGrp="1"/>
          </p:cNvSpPr>
          <p:nvPr>
            <p:ph type="title"/>
          </p:nvPr>
        </p:nvSpPr>
        <p:spPr>
          <a:xfrm>
            <a:off x="2220071" y="820397"/>
            <a:ext cx="7958331" cy="1077229"/>
          </a:xfrm>
        </p:spPr>
        <p:txBody>
          <a:bodyPr>
            <a:noAutofit/>
          </a:bodyPr>
          <a:lstStyle/>
          <a:p>
            <a:pPr algn="ctr"/>
            <a:r>
              <a:rPr lang="en-US" u="sng" dirty="0"/>
              <a:t>Project Details</a:t>
            </a:r>
          </a:p>
        </p:txBody>
      </p:sp>
      <p:sp>
        <p:nvSpPr>
          <p:cNvPr id="3" name="Content Placeholder 2">
            <a:extLst>
              <a:ext uri="{FF2B5EF4-FFF2-40B4-BE49-F238E27FC236}">
                <a16:creationId xmlns:a16="http://schemas.microsoft.com/office/drawing/2014/main" id="{A3C77604-F9A9-4E4C-8A79-4B1D36C3B5B2}"/>
              </a:ext>
            </a:extLst>
          </p:cNvPr>
          <p:cNvSpPr>
            <a:spLocks noGrp="1"/>
          </p:cNvSpPr>
          <p:nvPr>
            <p:ph idx="1"/>
          </p:nvPr>
        </p:nvSpPr>
        <p:spPr>
          <a:xfrm>
            <a:off x="1849348" y="1681869"/>
            <a:ext cx="8908798" cy="4107761"/>
          </a:xfrm>
        </p:spPr>
        <p:txBody>
          <a:bodyPr>
            <a:noAutofit/>
          </a:bodyPr>
          <a:lstStyle/>
          <a:p>
            <a:r>
              <a:rPr lang="en-US" sz="3200" dirty="0"/>
              <a:t>The City was awarded $1,808,145.00 through the Urban Greening Grant for this project  </a:t>
            </a:r>
          </a:p>
          <a:p>
            <a:r>
              <a:rPr lang="en-US" sz="3200" dirty="0"/>
              <a:t>Plant 273 new native trees  </a:t>
            </a:r>
          </a:p>
          <a:p>
            <a:r>
              <a:rPr lang="en-US" sz="3200" dirty="0"/>
              <a:t>Construct 6,458 linear feet of connected bike &amp; pedestrian path with path lighting</a:t>
            </a:r>
          </a:p>
        </p:txBody>
      </p:sp>
    </p:spTree>
    <p:extLst>
      <p:ext uri="{BB962C8B-B14F-4D97-AF65-F5344CB8AC3E}">
        <p14:creationId xmlns:p14="http://schemas.microsoft.com/office/powerpoint/2010/main" val="100690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28C3-2384-4833-AF2A-2D7C555B9903}"/>
              </a:ext>
            </a:extLst>
          </p:cNvPr>
          <p:cNvSpPr>
            <a:spLocks noGrp="1"/>
          </p:cNvSpPr>
          <p:nvPr>
            <p:ph type="title"/>
          </p:nvPr>
        </p:nvSpPr>
        <p:spPr>
          <a:xfrm>
            <a:off x="2220071" y="820397"/>
            <a:ext cx="7958331" cy="1077229"/>
          </a:xfrm>
        </p:spPr>
        <p:txBody>
          <a:bodyPr>
            <a:noAutofit/>
          </a:bodyPr>
          <a:lstStyle/>
          <a:p>
            <a:pPr algn="ctr"/>
            <a:r>
              <a:rPr lang="en-US" u="sng" dirty="0"/>
              <a:t>Project Details</a:t>
            </a:r>
          </a:p>
        </p:txBody>
      </p:sp>
      <p:sp>
        <p:nvSpPr>
          <p:cNvPr id="3" name="Content Placeholder 2">
            <a:extLst>
              <a:ext uri="{FF2B5EF4-FFF2-40B4-BE49-F238E27FC236}">
                <a16:creationId xmlns:a16="http://schemas.microsoft.com/office/drawing/2014/main" id="{A3C77604-F9A9-4E4C-8A79-4B1D36C3B5B2}"/>
              </a:ext>
            </a:extLst>
          </p:cNvPr>
          <p:cNvSpPr>
            <a:spLocks noGrp="1"/>
          </p:cNvSpPr>
          <p:nvPr>
            <p:ph idx="1"/>
          </p:nvPr>
        </p:nvSpPr>
        <p:spPr>
          <a:xfrm>
            <a:off x="1849348" y="1681869"/>
            <a:ext cx="8908798" cy="4107761"/>
          </a:xfrm>
        </p:spPr>
        <p:txBody>
          <a:bodyPr>
            <a:noAutofit/>
          </a:bodyPr>
          <a:lstStyle/>
          <a:p>
            <a:r>
              <a:rPr lang="en-US" sz="3200" dirty="0"/>
              <a:t>Creates connectivity with the existing City bicycle &amp; pedestrian paths</a:t>
            </a:r>
          </a:p>
          <a:p>
            <a:r>
              <a:rPr lang="en-US" sz="3200" dirty="0"/>
              <a:t>Creates a protected undercrossing at American Eagle Avenue and Sperry Avenue</a:t>
            </a:r>
          </a:p>
          <a:p>
            <a:r>
              <a:rPr lang="en-US" sz="3200" dirty="0"/>
              <a:t>Connects Apricot Valley Elementary, Creekside Middle School and 3 public parks </a:t>
            </a:r>
          </a:p>
        </p:txBody>
      </p:sp>
    </p:spTree>
    <p:extLst>
      <p:ext uri="{BB962C8B-B14F-4D97-AF65-F5344CB8AC3E}">
        <p14:creationId xmlns:p14="http://schemas.microsoft.com/office/powerpoint/2010/main" val="363645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317C-B045-4C0E-BDF4-3B715F8CEB2B}"/>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75D89153-58C4-4461-8BC0-E63795662822}"/>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A02173E6-2926-4C7D-B148-8FCC3DA2B26D}"/>
              </a:ext>
            </a:extLst>
          </p:cNvPr>
          <p:cNvPicPr>
            <a:picLocks noChangeAspect="1"/>
          </p:cNvPicPr>
          <p:nvPr/>
        </p:nvPicPr>
        <p:blipFill>
          <a:blip r:embed="rId3"/>
          <a:stretch>
            <a:fillRect/>
          </a:stretch>
        </p:blipFill>
        <p:spPr>
          <a:xfrm>
            <a:off x="1658024" y="0"/>
            <a:ext cx="8875951" cy="6858000"/>
          </a:xfrm>
          <a:prstGeom prst="rect">
            <a:avLst/>
          </a:prstGeom>
        </p:spPr>
      </p:pic>
    </p:spTree>
    <p:extLst>
      <p:ext uri="{BB962C8B-B14F-4D97-AF65-F5344CB8AC3E}">
        <p14:creationId xmlns:p14="http://schemas.microsoft.com/office/powerpoint/2010/main" val="65028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ED1B-9D45-43C8-BE83-6159281DB5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AA6970-E156-42F3-BBD3-748779B030BD}"/>
              </a:ext>
            </a:extLst>
          </p:cNvPr>
          <p:cNvSpPr>
            <a:spLocks noGrp="1"/>
          </p:cNvSpPr>
          <p:nvPr>
            <p:ph idx="1"/>
          </p:nvPr>
        </p:nvSpPr>
        <p:spPr>
          <a:xfrm>
            <a:off x="2197730" y="1510191"/>
            <a:ext cx="8698870" cy="5138259"/>
          </a:xfrm>
        </p:spPr>
        <p:txBody>
          <a:bodyPr>
            <a:normAutofit/>
          </a:bodyPr>
          <a:lstStyle/>
          <a:p>
            <a:endParaRPr lang="en-US" sz="2800" dirty="0"/>
          </a:p>
          <a:p>
            <a:pPr marL="457200" lvl="1" indent="0">
              <a:buNone/>
            </a:pPr>
            <a:endParaRPr lang="en-US" sz="2600" dirty="0"/>
          </a:p>
        </p:txBody>
      </p:sp>
      <p:pic>
        <p:nvPicPr>
          <p:cNvPr id="7" name="Picture 6">
            <a:extLst>
              <a:ext uri="{FF2B5EF4-FFF2-40B4-BE49-F238E27FC236}">
                <a16:creationId xmlns:a16="http://schemas.microsoft.com/office/drawing/2014/main" id="{3ACBBBCF-5B13-44C7-81AE-8DDEC1992818}"/>
              </a:ext>
            </a:extLst>
          </p:cNvPr>
          <p:cNvPicPr>
            <a:picLocks noChangeAspect="1"/>
          </p:cNvPicPr>
          <p:nvPr/>
        </p:nvPicPr>
        <p:blipFill>
          <a:blip r:embed="rId3"/>
          <a:stretch>
            <a:fillRect/>
          </a:stretch>
        </p:blipFill>
        <p:spPr>
          <a:xfrm>
            <a:off x="751778" y="0"/>
            <a:ext cx="10688444" cy="6858000"/>
          </a:xfrm>
          <a:prstGeom prst="rect">
            <a:avLst/>
          </a:prstGeom>
        </p:spPr>
      </p:pic>
    </p:spTree>
    <p:extLst>
      <p:ext uri="{BB962C8B-B14F-4D97-AF65-F5344CB8AC3E}">
        <p14:creationId xmlns:p14="http://schemas.microsoft.com/office/powerpoint/2010/main" val="212495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ED1B-9D45-43C8-BE83-6159281DB5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AA6970-E156-42F3-BBD3-748779B030BD}"/>
              </a:ext>
            </a:extLst>
          </p:cNvPr>
          <p:cNvSpPr>
            <a:spLocks noGrp="1"/>
          </p:cNvSpPr>
          <p:nvPr>
            <p:ph idx="1"/>
          </p:nvPr>
        </p:nvSpPr>
        <p:spPr>
          <a:xfrm>
            <a:off x="2197730" y="1510191"/>
            <a:ext cx="8698870" cy="5138259"/>
          </a:xfrm>
        </p:spPr>
        <p:txBody>
          <a:bodyPr>
            <a:normAutofit/>
          </a:bodyPr>
          <a:lstStyle/>
          <a:p>
            <a:endParaRPr lang="en-US" sz="2800" dirty="0"/>
          </a:p>
          <a:p>
            <a:pPr marL="457200" lvl="1" indent="0">
              <a:buNone/>
            </a:pPr>
            <a:endParaRPr lang="en-US" sz="2600" dirty="0"/>
          </a:p>
        </p:txBody>
      </p:sp>
      <p:pic>
        <p:nvPicPr>
          <p:cNvPr id="6" name="Picture 5">
            <a:extLst>
              <a:ext uri="{FF2B5EF4-FFF2-40B4-BE49-F238E27FC236}">
                <a16:creationId xmlns:a16="http://schemas.microsoft.com/office/drawing/2014/main" id="{DDE597BB-CEA8-46A3-B5A1-F1B4A19986E9}"/>
              </a:ext>
            </a:extLst>
          </p:cNvPr>
          <p:cNvPicPr>
            <a:picLocks noChangeAspect="1"/>
          </p:cNvPicPr>
          <p:nvPr/>
        </p:nvPicPr>
        <p:blipFill>
          <a:blip r:embed="rId3"/>
          <a:stretch>
            <a:fillRect/>
          </a:stretch>
        </p:blipFill>
        <p:spPr>
          <a:xfrm>
            <a:off x="744745" y="0"/>
            <a:ext cx="10702509" cy="6858000"/>
          </a:xfrm>
          <a:prstGeom prst="rect">
            <a:avLst/>
          </a:prstGeom>
        </p:spPr>
      </p:pic>
    </p:spTree>
    <p:extLst>
      <p:ext uri="{BB962C8B-B14F-4D97-AF65-F5344CB8AC3E}">
        <p14:creationId xmlns:p14="http://schemas.microsoft.com/office/powerpoint/2010/main" val="2200749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669</Words>
  <Application>Microsoft Office PowerPoint</Application>
  <PresentationFormat>Widescreen</PresentationFormat>
  <Paragraphs>97</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Garamond</vt:lpstr>
      <vt:lpstr>MS Shell Dlg 2</vt:lpstr>
      <vt:lpstr>Tw Cen MT</vt:lpstr>
      <vt:lpstr>Wingdings</vt:lpstr>
      <vt:lpstr>Wingdings 3</vt:lpstr>
      <vt:lpstr>Madison</vt:lpstr>
      <vt:lpstr>Custom Design</vt:lpstr>
      <vt:lpstr>Urban Bicycle Trail Project at Salado Creek</vt:lpstr>
      <vt:lpstr>City Contact Information</vt:lpstr>
      <vt:lpstr>Previous Community Presentation Talking Points </vt:lpstr>
      <vt:lpstr>Overview of Current Community Presentation </vt:lpstr>
      <vt:lpstr>Project Details</vt:lpstr>
      <vt:lpstr>Project Details</vt:lpstr>
      <vt:lpstr>PowerPoint Presentation</vt:lpstr>
      <vt:lpstr>PowerPoint Presentation</vt:lpstr>
      <vt:lpstr>PowerPoint Presentation</vt:lpstr>
      <vt:lpstr>PowerPoint Presentation</vt:lpstr>
      <vt:lpstr>PowerPoint Presentation</vt:lpstr>
      <vt:lpstr>Updated Project Milestones</vt:lpstr>
      <vt:lpstr>Potential Concerns Discussed Previously</vt:lpstr>
      <vt:lpstr>Potential Concerns Discussed Previously Continued</vt:lpstr>
      <vt:lpstr>Trees Planted with this Project</vt:lpstr>
      <vt:lpstr>Lights Along the Trail</vt:lpstr>
      <vt:lpstr>Noise During Construction</vt:lpstr>
      <vt:lpstr>Noise During Construction</vt:lpstr>
      <vt:lpstr>Maintaining Safety Along the Trail</vt:lpstr>
      <vt:lpstr>Bench and trash can locations</vt:lpstr>
      <vt:lpstr>Centerline along Bike Trail</vt:lpstr>
      <vt:lpstr>PowerPoint Presentation</vt:lpstr>
      <vt:lpstr>Questions? Comments?  Please let us know  Tiffany Rodriguez Capital Projects Manager Phone: (209) 895-8075 Email: tirodriguez@ci.Patterson.ca.us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Bicycle Trail Project at Salado Creek</dc:title>
  <dc:creator>Tiffany Rodriguez</dc:creator>
  <cp:lastModifiedBy>Tiffany Rodriguez</cp:lastModifiedBy>
  <cp:revision>13</cp:revision>
  <dcterms:created xsi:type="dcterms:W3CDTF">2020-11-18T21:41:14Z</dcterms:created>
  <dcterms:modified xsi:type="dcterms:W3CDTF">2021-03-25T01:28:41Z</dcterms:modified>
</cp:coreProperties>
</file>